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Default Extension="wav" ContentType="audio/x-wav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notesSlides/notesSlide6.xml" ContentType="application/vnd.openxmlformats-officedocument.presentationml.notesSlide+xml"/>
  <Override PartName="/ppt/tags/tag7.xml" ContentType="application/vnd.openxmlformats-officedocument.presentationml.tags+xml"/>
  <Override PartName="/ppt/notesSlides/notesSlide7.xml" ContentType="application/vnd.openxmlformats-officedocument.presentationml.notesSlide+xml"/>
  <Override PartName="/ppt/tags/tag8.xml" ContentType="application/vnd.openxmlformats-officedocument.presentationml.tags+xml"/>
  <Override PartName="/ppt/notesSlides/notesSlide8.xml" ContentType="application/vnd.openxmlformats-officedocument.presentationml.notesSlide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74" r:id="rId5"/>
    <p:sldId id="275" r:id="rId6"/>
    <p:sldId id="263" r:id="rId7"/>
    <p:sldId id="273" r:id="rId8"/>
    <p:sldId id="276" r:id="rId9"/>
    <p:sldId id="266" r:id="rId10"/>
  </p:sldIdLst>
  <p:sldSz cx="12192000" cy="6858000"/>
  <p:notesSz cx="6858000" cy="9144000"/>
  <p:defaultTextStyle>
    <a:defPPr lvl="0">
      <a:defRPr lang="pt-BR"/>
    </a:defPPr>
    <a:lvl1pPr marL="0" lv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lvl="1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lvl="2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lvl="3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lvl="4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lvl="5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lvl="6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lvl="7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lvl="8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2F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12" autoAdjust="0"/>
    <p:restoredTop sz="56977" autoAdjust="0"/>
  </p:normalViewPr>
  <p:slideViewPr>
    <p:cSldViewPr snapToGrid="0">
      <p:cViewPr varScale="1">
        <p:scale>
          <a:sx n="65" d="100"/>
          <a:sy n="65" d="100"/>
        </p:scale>
        <p:origin x="468" y="1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-42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Planilha_do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Planilha_do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Planilha_do_Microsoft_Excel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0.116862772627808"/>
          <c:y val="0.149937863823664"/>
          <c:w val="0.82716090391378605"/>
          <c:h val="0.68263663934510899"/>
        </c:manualLayout>
      </c:layout>
      <c:pie3D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</c:pie3D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Endereços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2362-436A-821F-4F361AE1BF0C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2362-436A-821F-4F361AE1BF0C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2362-436A-821F-4F361AE1BF0C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2362-436A-821F-4F361AE1BF0C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8-2362-436A-821F-4F361AE1BF0C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>
                <a:noFill/>
              </a:ln>
              <a:effectLst>
                <a:outerShdw blurRad="63500" sx="102000" sy="102000" algn="ctr" rotWithShape="0">
                  <a:prstClr val="black">
                    <a:alpha val="2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2362-436A-821F-4F361AE1BF0C}"/>
              </c:ext>
            </c:extLst>
          </c:dPt>
          <c:dLbls>
            <c:dLbl>
              <c:idx val="0"/>
              <c:layout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1" i="0" u="none" strike="noStrike" kern="1200" spc="0" baseline="0">
                      <a:solidFill>
                        <a:schemeClr val="accent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1959665904285386"/>
                      <c:h val="0.2043888003659975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2362-436A-821F-4F361AE1BF0C}"/>
                </c:ext>
              </c:extLst>
            </c:dLbl>
            <c:dLbl>
              <c:idx val="1"/>
              <c:layout>
                <c:manualLayout>
                  <c:x val="6.5893993304582094E-2"/>
                  <c:y val="-0.1615328064226462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1" i="0" u="none" strike="noStrike" kern="1200" spc="0" baseline="0">
                      <a:solidFill>
                        <a:schemeClr val="accent2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9656198875431771"/>
                      <c:h val="0.1894780797731378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2362-436A-821F-4F361AE1BF0C}"/>
                </c:ext>
              </c:extLst>
            </c:dLbl>
            <c:dLbl>
              <c:idx val="2"/>
              <c:layout>
                <c:manualLayout>
                  <c:x val="9.9557579468733753E-2"/>
                  <c:y val="-2.2366080889289649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1" i="0" u="none" strike="noStrike" kern="1200" spc="0" baseline="0">
                      <a:solidFill>
                        <a:schemeClr val="accent3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/>
                </c:ext>
                <c:ext xmlns:c16="http://schemas.microsoft.com/office/drawing/2014/chart" uri="{C3380CC4-5D6E-409C-BE32-E72D297353CC}">
                  <c16:uniqueId val="{00000005-2362-436A-821F-4F361AE1BF0C}"/>
                </c:ext>
              </c:extLst>
            </c:dLbl>
            <c:dLbl>
              <c:idx val="3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1" i="0" u="none" strike="noStrike" kern="1200" spc="0" baseline="0">
                      <a:solidFill>
                        <a:schemeClr val="accent4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7-2362-436A-821F-4F361AE1BF0C}"/>
                </c:ext>
              </c:extLst>
            </c:dLbl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1" i="0" u="none" strike="noStrike" kern="1200" spc="0" baseline="0">
                      <a:solidFill>
                        <a:schemeClr val="accent5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8-2362-436A-821F-4F361AE1BF0C}"/>
                </c:ext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2000" b="1" i="0" u="none" strike="noStrike" kern="1200" spc="0" baseline="0">
                      <a:solidFill>
                        <a:schemeClr val="accent6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dLblPos val="outEnd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6="http://schemas.microsoft.com/office/drawing/2014/chart" uri="{C3380CC4-5D6E-409C-BE32-E72D297353CC}">
                  <c16:uniqueId val="{00000009-2362-436A-821F-4F361AE1BF0C}"/>
                </c:ext>
              </c:extLst>
            </c:dLbl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000" b="1" i="0" u="none" strike="noStrike" kern="1200" spc="0" baseline="0">
                    <a:solidFill>
                      <a:schemeClr val="accent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dLblPos val="outEnd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layout/>
              </c:ext>
            </c:extLst>
          </c:dLbls>
          <c:cat>
            <c:strRef>
              <c:f>Planilha1!$A$2:$A$7</c:f>
              <c:strCache>
                <c:ptCount val="6"/>
                <c:pt idx="0">
                  <c:v>Desatualizados</c:v>
                </c:pt>
                <c:pt idx="1">
                  <c:v>Canais Digitais</c:v>
                </c:pt>
                <c:pt idx="2">
                  <c:v>ATM</c:v>
                </c:pt>
                <c:pt idx="3">
                  <c:v>BaneseCard</c:v>
                </c:pt>
                <c:pt idx="4">
                  <c:v>CallCenter</c:v>
                </c:pt>
                <c:pt idx="5">
                  <c:v>Outros</c:v>
                </c:pt>
              </c:strCache>
            </c:strRef>
          </c:cat>
          <c:val>
            <c:numRef>
              <c:f>Planilha1!$B$2:$B$7</c:f>
              <c:numCache>
                <c:formatCode>#,##0</c:formatCode>
                <c:ptCount val="6"/>
                <c:pt idx="0">
                  <c:v>189819</c:v>
                </c:pt>
                <c:pt idx="1">
                  <c:v>11025</c:v>
                </c:pt>
                <c:pt idx="2">
                  <c:v>13529</c:v>
                </c:pt>
                <c:pt idx="3">
                  <c:v>52601</c:v>
                </c:pt>
                <c:pt idx="4" formatCode="General">
                  <c:v>188</c:v>
                </c:pt>
                <c:pt idx="5">
                  <c:v>267210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87-4552-A6B6-AD2FFC80538E}"/>
            </c:ext>
          </c:extLst>
        </c:ser>
        <c:dLbls>
          <c:dLblPos val="out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24462994474551666"/>
          <c:y val="4.420466411416637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1" i="0" u="none" strike="noStrike" kern="1200" cap="all" spc="100" normalizeH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pt-BR"/>
        </a:p>
      </c:txPr>
    </c:title>
    <c:autoTitleDeleted val="0"/>
    <c:plotArea>
      <c:layout>
        <c:manualLayout>
          <c:layoutTarget val="inner"/>
          <c:xMode val="edge"/>
          <c:yMode val="edge"/>
          <c:x val="0.24268259905428782"/>
          <c:y val="0.14246805230968126"/>
          <c:w val="0.51266966162296135"/>
          <c:h val="0.82372855651136179"/>
        </c:manualLayout>
      </c:layout>
      <c:pieChart>
        <c:varyColors val="1"/>
        <c:ser>
          <c:idx val="0"/>
          <c:order val="0"/>
          <c:tx>
            <c:strRef>
              <c:f>Planilha1!$B$1</c:f>
              <c:strCache>
                <c:ptCount val="1"/>
                <c:pt idx="0">
                  <c:v>Atualização de Telefone</c:v>
                </c:pt>
              </c:strCache>
            </c:strRef>
          </c:tx>
          <c:spPr>
            <a:solidFill>
              <a:schemeClr val="accent6">
                <a:lumMod val="75000"/>
              </a:schemeClr>
            </a:solidFill>
            <a:ln w="19050">
              <a:solidFill>
                <a:schemeClr val="bg1"/>
              </a:solidFill>
            </a:ln>
            <a:effectLst/>
          </c:spPr>
          <c:dPt>
            <c:idx val="0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E76-46B7-8F96-5371697E2418}"/>
              </c:ext>
            </c:extLst>
          </c:dPt>
          <c:dPt>
            <c:idx val="1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AE76-46B7-8F96-5371697E2418}"/>
              </c:ext>
            </c:extLst>
          </c:dPt>
          <c:dPt>
            <c:idx val="2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70B0-466D-AF45-F6A20859FF94}"/>
              </c:ext>
            </c:extLst>
          </c:dPt>
          <c:dPt>
            <c:idx val="3"/>
            <c:bubble3D val="0"/>
            <c:spPr>
              <a:solidFill>
                <a:schemeClr val="accent6">
                  <a:lumMod val="75000"/>
                </a:schemeClr>
              </a:solidFill>
              <a:ln w="19050">
                <a:solidFill>
                  <a:schemeClr val="bg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70B0-466D-AF45-F6A20859FF94}"/>
              </c:ext>
            </c:extLst>
          </c:dPt>
          <c:dLbls>
            <c:dLbl>
              <c:idx val="0"/>
              <c:layout>
                <c:manualLayout>
                  <c:x val="-0.16290223674741125"/>
                  <c:y val="-0.22763089851325158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1571720734071184"/>
                      <c:h val="0.1801655810253095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AE76-46B7-8F96-5371697E2418}"/>
                </c:ext>
              </c:extLst>
            </c:dLbl>
            <c:dLbl>
              <c:idx val="1"/>
              <c:layout>
                <c:manualLayout>
                  <c:x val="0.15415117313458288"/>
                  <c:y val="0.1832258465516384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2000" b="1" i="0" u="none" strike="noStrike" kern="1200" baseline="0">
                      <a:solidFill>
                        <a:schemeClr val="bg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pt-BR"/>
                </a:p>
              </c:txPr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3183135754210779"/>
                      <c:h val="0.17385062900900006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2-AE76-46B7-8F96-5371697E2418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1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pt-BR"/>
              </a:p>
            </c:txPr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Planilha1!$A$2:$A$5</c:f>
              <c:strCache>
                <c:ptCount val="2"/>
                <c:pt idx="0">
                  <c:v>IB</c:v>
                </c:pt>
                <c:pt idx="1">
                  <c:v>Mobile</c:v>
                </c:pt>
              </c:strCache>
            </c:strRef>
          </c:cat>
          <c:val>
            <c:numRef>
              <c:f>Planilha1!$B$2:$B$5</c:f>
              <c:numCache>
                <c:formatCode>General</c:formatCode>
                <c:ptCount val="4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E76-46B7-8F96-5371697E2418}"/>
            </c:ext>
          </c:extLst>
        </c:ser>
        <c:dLbls>
          <c:showLegendKey val="0"/>
          <c:showVal val="0"/>
          <c:showCatName val="1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solidFill>
      <a:schemeClr val="accent6">
        <a:lumMod val="40000"/>
        <a:lumOff val="60000"/>
      </a:schemeClr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59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cs:styleClr val="auto"/>
    </cs:fontRef>
    <cs:defRPr sz="1330" b="1" i="0" u="none" strike="noStrike" kern="1200" spc="0" baseline="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330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63500" sx="102000" sy="102000" algn="ctr" rotWithShape="0">
          <a:prstClr val="black">
            <a:alpha val="20000"/>
          </a:prstClr>
        </a:out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effectLst>
        <a:outerShdw blurRad="88900" sx="102000" sy="102000" algn="ctr" rotWithShape="0">
          <a:prstClr val="black">
            <a:alpha val="10000"/>
          </a:prstClr>
        </a:outerShdw>
      </a:effectLst>
      <a:scene3d>
        <a:camera prst="orthographicFront"/>
        <a:lightRig rig="threePt" dir="t"/>
      </a:scene3d>
      <a:sp3d>
        <a:bevelT w="127000" h="127000"/>
        <a:bevelB w="127000" h="127000"/>
      </a:sp3d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cap="all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60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>
      <cs:styleClr val="0"/>
    </cs:lnRef>
    <cs:fillRef idx="0"/>
    <cs:effectRef idx="0"/>
    <cs:fontRef idx="minor">
      <cs:styleClr val="0"/>
    </cs:fontRef>
    <cs:defRPr sz="1197" b="1" kern="1200"/>
  </cs:dataLabel>
  <cs:dataLabelCallout>
    <cs:lnRef idx="0">
      <cs:styleClr val="0"/>
    </cs:lnRef>
    <cs:fillRef idx="0"/>
    <cs:effectRef idx="0"/>
    <cs:fontRef idx="minor">
      <cs:styleClr val="0"/>
    </cs:fontRef>
    <cs:spPr>
      <a:solidFill>
        <a:schemeClr val="lt1"/>
      </a:solidFill>
      <a:ln>
        <a:solidFill>
          <a:schemeClr val="phClr"/>
        </a:solidFill>
      </a:ln>
    </cs:spPr>
    <cs:defRPr sz="1197" b="1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0"/>
    </cs:lnRef>
    <cs:fillRef idx="0"/>
    <cs:effectRef idx="0"/>
    <cs:fontRef idx="minor">
      <a:schemeClr val="dk1"/>
    </cs:fontRef>
    <cs:spPr>
      <a:solidFill>
        <a:schemeClr val="lt1"/>
      </a:solidFill>
      <a:ln w="19050">
        <a:solidFill>
          <a:schemeClr val="phClr"/>
        </a:solidFill>
      </a:ln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audio1.wav>
</file>

<file path=ppt/media/image1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852463-F8F2-40CB-9B13-7124BC833C53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8696BF-398B-4A91-8674-0D5B4C70F92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43015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Entregas da release1 do TIME CLIENTES E FINANCEIRO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8696BF-398B-4A91-8674-0D5B4C70F929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31478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8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F1159 – Atualização de endereço nos canais digitais – 100%</a:t>
            </a:r>
            <a:endParaRPr lang="pt-BR" sz="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atualização de Endereços foi disponibilizada no Internet Banking em 18/abril/2019 e no MOBILE em 23/abril/2019.</a:t>
            </a:r>
          </a:p>
          <a:p>
            <a:r>
              <a:rPr lang="pt-BR" sz="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Até o momento foram atualizados cerca de X endereços no MOBILE e X endereços no </a:t>
            </a:r>
            <a:r>
              <a:rPr lang="pt-BR" sz="8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IBanking</a:t>
            </a:r>
            <a:r>
              <a:rPr lang="pt-BR" sz="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pt-BR" sz="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Precisamos que sejam confirmados/atualizados, inicialmente cerca de 200mil endereços, e até a entrega dos cartões ELO um total de cerca de 400mil endereços.</a:t>
            </a:r>
          </a:p>
          <a:p>
            <a:endParaRPr lang="pt-BR" sz="1000" baseline="0" dirty="0" smtClean="0"/>
          </a:p>
          <a:p>
            <a:r>
              <a:rPr lang="pt-BR" sz="105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(***Pegar com Mariana ARCLI planilha de atualização de Endereços por canal ***)</a:t>
            </a:r>
          </a:p>
          <a:p>
            <a:r>
              <a:rPr lang="pt-BR" sz="105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Verificar quantos endereços foram atualizados por canal – Registrar data/hora da geração da planilha)</a:t>
            </a:r>
          </a:p>
          <a:p>
            <a:r>
              <a:rPr lang="pt-BR" sz="105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Aguardando números da sorte para iniciar campanha.</a:t>
            </a:r>
          </a:p>
          <a:p>
            <a:endParaRPr lang="pt-BR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Adicionalmente, foi disponibilizado novo serviço de carga de clientes com validações de endereços e telefones, </a:t>
            </a:r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fim de evitar entrada de dados inconsistentes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Este serviço já está sendo utilizado para carga de clientes proveniente da SEAC, MÃO AMIGA e outras empresas (SACEL).</a:t>
            </a:r>
          </a:p>
          <a:p>
            <a:endParaRPr lang="pt-BR" baseline="0" dirty="0" smtClean="0"/>
          </a:p>
          <a:p>
            <a:pPr lvl="0"/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F1169 - Disponibilizar Telefones nos canais de </a:t>
            </a:r>
            <a:r>
              <a:rPr lang="pt-BR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auto-atendimento</a:t>
            </a:r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100%</a:t>
            </a:r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Nesta release a atualização de telefone foi disponibilizada no MOBILE, no final de maio/2019.</a:t>
            </a:r>
          </a:p>
          <a:p>
            <a:endParaRPr lang="pt-BR" baseline="0" dirty="0" smtClean="0"/>
          </a:p>
          <a:p>
            <a:pPr lvl="0"/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F1510 - Liquidação de Fundo Expert – 100%</a:t>
            </a:r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Foram analisados 9 sistemas (CCO, BACEN JUD, Análise de Perfil do Investidor, CCS, IRD, Automação, e-financeira, RTB e o próprio FIF), foi necessário atualizar apenas um procedimento do BACENJUD para evitar problemas quando todas operações do FIF fossem liquidadas.</a:t>
            </a: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liquidação ocorreu em maio/2019.</a:t>
            </a:r>
          </a:p>
          <a:p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garantir a disponibilidade das informações dos clientes durante foram gerados HISTÓRICOS:</a:t>
            </a:r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Extratos de aplicações de todos clientes do início do relacionamento até o último dia do relacionamento, usando o </a:t>
            </a:r>
            <a:r>
              <a:rPr lang="pt-B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automate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0"/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Solicitação de relatórios históricos à SECREL (</a:t>
            </a:r>
            <a:r>
              <a:rPr lang="pt-BR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</a:t>
            </a:r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11728894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– em progresso, a ser acompanhado pela ARCAP.</a:t>
            </a:r>
          </a:p>
          <a:p>
            <a:endParaRPr lang="pt-BR" baseline="0" dirty="0" smtClean="0"/>
          </a:p>
          <a:p>
            <a:pPr lvl="0"/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F1069 - Extrato Consolidado de Aplicações no IBPJ e IBPF – 100%</a:t>
            </a:r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Será disponibilizado em produção em 05/07/2019 às 23:00h (Janela de implantação do IB)</a:t>
            </a:r>
          </a:p>
          <a:p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F1404 - Restrições de Crédito – 79%</a:t>
            </a:r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Foram construídos serviços novos de restrições a serem consumidos a princípio pelo Banco Digital (inclusão/alteração/exclusão de restrições) e também pela abertura de conta na Plataforma de correspondentes (consulta a restrições).  (22 </a:t>
            </a:r>
            <a:r>
              <a:rPr lang="pt-B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USs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26/79 pontos de 100)</a:t>
            </a:r>
          </a:p>
          <a:p>
            <a:r>
              <a:rPr lang="pt-BR" sz="1200" b="1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R3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Construiremos serviços de restrições que enviam e recebem informações do SPC e SERASA e faremos testes integrados de todos serviços que foram feitos, garantindo a convivência provisória do SIC-legado com os novos serviços de restrições. (4 </a:t>
            </a:r>
            <a:r>
              <a:rPr lang="pt-B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USs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26/21 pontos de 100)</a:t>
            </a:r>
          </a:p>
          <a:p>
            <a:r>
              <a:rPr lang="pt-BR" sz="1200" b="1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R4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devemos programar a migração das integrações dos legados que utilizam as restrições para que estes passem a utilizar os novos serviços e o SIC passe a não tratar mais restrições dos clientes, devendo ser disponibilizada apenas uma consulta de restrições do cliente no CRM ou em um NOVO SIC – a definir.</a:t>
            </a: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lvl="0"/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F788 - Disponibilizar Aplicação "CDB\RDB PÓS com resgate automático" e "Poupa CDB" no IB e Mobile – 93%</a:t>
            </a:r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Foi disponibilizado em 01/07/2019 no IBPF e versão BETA do MOBILE aplicações nos canais digitais.</a:t>
            </a: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      Confirmar implantações de IBPF e MOBILE!</a:t>
            </a:r>
          </a:p>
          <a:p>
            <a:pPr lvl="0"/>
            <a:endParaRPr lang="pt-BR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F1213 – Plataforma de Investimento</a:t>
            </a:r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Foi disponibilizado para a Genial uma relação de CPFs/</a:t>
            </a:r>
            <a:r>
              <a:rPr lang="pt-B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CNPJs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clientes do Banese para que a mesma possa identificar que um cliente do Banese fez uma operação financeira em sua plataforma.</a:t>
            </a: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Será disponibilizado em 24/07/2019 um link para que o público possa fazer </a:t>
            </a:r>
            <a:r>
              <a:rPr lang="pt-B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login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 plataforma de investimentos da Genial através do SITE do BANESE.</a:t>
            </a: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lvl="0"/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F1379 – Reestruturação dos ambientes do SIC</a:t>
            </a:r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Foi feito estudo e definição de tecnologia a ser utilizada para desenvolvimento do FRONT-END do SIC ou qualquer outro sistema a ser desenvolvido pela SUTEC. 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ANGULAR</a:t>
            </a: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Atualização do CRIVO para a versão 4.5</a:t>
            </a:r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Possibilitará expandir o uso das informações de clientes que esta empresa pode fornecer ao Banese.</a:t>
            </a: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Configuração do processo de </a:t>
            </a:r>
            <a:r>
              <a:rPr lang="pt-BR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deploy</a:t>
            </a:r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serviço Informações Cliente utilizando </a:t>
            </a:r>
            <a:r>
              <a:rPr lang="pt-BR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NetScaler</a:t>
            </a:r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Conseguiremos atualizar o SIC a qualquer momento sem interrupção dos serviços.</a:t>
            </a:r>
          </a:p>
          <a:p>
            <a:endParaRPr lang="pt-BR" baseline="0" dirty="0" smtClean="0"/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8696BF-398B-4A91-8674-0D5B4C70F929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04681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F1159 – Atualização de endereço nos canais digitais – 100%</a:t>
            </a:r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atualização de Endereços foi disponibilizada no Internet Banking em 18/abril/2019 e no MOBILE em 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23/abril/2019</a:t>
            </a:r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Até o momento foram atualizados cerca de 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11.000 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endereços 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nos canais digitais (MOBILE 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 </a:t>
            </a:r>
            <a:r>
              <a:rPr lang="pt-B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Ibanking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Precisamos que sejam confirmados/atualizados, inicialmente cerca de 200mil endereços, e até a entrega dos cartões ELO um total de cerca de 400mil endereços.</a:t>
            </a:r>
          </a:p>
          <a:p>
            <a:endParaRPr lang="pt-BR" sz="1600" baseline="0" dirty="0" smtClean="0"/>
          </a:p>
          <a:p>
            <a:r>
              <a:rPr lang="pt-BR" sz="1600" baseline="0" dirty="0" smtClean="0"/>
              <a:t>TOTAL – 632.087</a:t>
            </a:r>
          </a:p>
          <a:p>
            <a:r>
              <a:rPr lang="pt-BR" sz="1600" baseline="0" dirty="0" smtClean="0"/>
              <a:t>DESATUALIZADOS – 189.819</a:t>
            </a:r>
          </a:p>
          <a:p>
            <a:r>
              <a:rPr lang="pt-BR" sz="1600" baseline="0" dirty="0" smtClean="0"/>
              <a:t>ATUALIZADOS – 442.267</a:t>
            </a:r>
            <a:endParaRPr lang="pt-BR" sz="1600" baseline="0" dirty="0" smtClean="0"/>
          </a:p>
          <a:p>
            <a:r>
              <a:rPr lang="pt-BR" sz="1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Atualizações</a:t>
            </a:r>
            <a:r>
              <a:rPr lang="pt-BR" sz="18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pelos canais digitais – 11.025</a:t>
            </a:r>
          </a:p>
          <a:p>
            <a:r>
              <a:rPr lang="pt-BR" sz="18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ATM – 13.529</a:t>
            </a:r>
          </a:p>
          <a:p>
            <a:r>
              <a:rPr lang="pt-BR" sz="18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pt-BR" sz="18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BaneseCard</a:t>
            </a:r>
            <a:r>
              <a:rPr lang="pt-BR" sz="18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52.601</a:t>
            </a:r>
          </a:p>
          <a:p>
            <a:r>
              <a:rPr lang="pt-BR" sz="18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</a:t>
            </a:r>
            <a:r>
              <a:rPr lang="pt-BR" sz="18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Call</a:t>
            </a:r>
            <a:r>
              <a:rPr lang="pt-BR" sz="18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Center – 188</a:t>
            </a:r>
          </a:p>
          <a:p>
            <a:r>
              <a:rPr lang="pt-BR" sz="18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	Outros – 267.210</a:t>
            </a:r>
          </a:p>
          <a:p>
            <a:endParaRPr lang="pt-BR" sz="18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8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Espera-se que a partir do dia 15/07 campanha do Banese de atualização de endereços via canais digitais engaje os clientes na utilização dos novos serviços.</a:t>
            </a:r>
          </a:p>
          <a:p>
            <a:r>
              <a:rPr lang="pt-BR" sz="18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endParaRPr lang="pt-B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Verificar quantos endereços foram atualizados por canal – Registrar data/hora da geração da planilha)</a:t>
            </a:r>
          </a:p>
          <a:p>
            <a:endParaRPr lang="pt-BR" sz="18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Aguardando </a:t>
            </a:r>
            <a:r>
              <a:rPr lang="pt-BR" sz="18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números da sorte para iniciar campanha.</a:t>
            </a:r>
          </a:p>
          <a:p>
            <a:endParaRPr lang="pt-BR" baseline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24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Adicionalmente, foi disponibilizado novo serviço de carga de clientes com validações de endereços e telefones, </a:t>
            </a:r>
            <a:r>
              <a:rPr lang="pt-BR" sz="24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fim de evitar entrada de dados inconsistentes</a:t>
            </a:r>
            <a:r>
              <a:rPr lang="pt-BR" sz="24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Este serviço já está sendo utilizado para carga de clientes proveniente da SEAC, MÃO AMIGA e outras empresas (SACEL).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8696BF-398B-4A91-8674-0D5B4C70F929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183933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F1169 - Disponibilizar Telefones nos canais de </a:t>
            </a:r>
            <a:r>
              <a:rPr lang="pt-BR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auto-atendimento</a:t>
            </a:r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100%</a:t>
            </a:r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Nesta release a atualização de telefone foi disponibilizada no MOBILE, no final de maio/2019.</a:t>
            </a: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Desta forma o Banese reduz a necessidade o acesso a canais presenciais por parte dos clientes e propicia maior agilidade e segurança nos processos que necessitam dessas informações atualizadas.</a:t>
            </a:r>
          </a:p>
          <a:p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&lt;&lt;Verificar estatística dessas atualizações.&gt;&gt;</a:t>
            </a:r>
          </a:p>
          <a:p>
            <a:pPr marL="0" indent="0">
              <a:buFontTx/>
              <a:buNone/>
            </a:pPr>
            <a:endParaRPr lang="pt-BR" baseline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8696BF-398B-4A91-8674-0D5B4C70F929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179961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&lt;&lt; F1510 </a:t>
            </a:r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Liquidação de Fundo Expert – 100%</a:t>
            </a:r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Foi analisado </a:t>
            </a:r>
            <a:r>
              <a:rPr lang="pt-B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 impacto nos </a:t>
            </a:r>
            <a:r>
              <a:rPr lang="pt-B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sistemas </a:t>
            </a:r>
            <a:r>
              <a:rPr lang="pt-B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 possuíam interface com o Fundo Expert, de forma a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garantir que a liquidação do Fundo não causasse</a:t>
            </a:r>
            <a:r>
              <a:rPr lang="pt-B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transtornos para a instituição ou para nossos clientes. </a:t>
            </a:r>
          </a:p>
          <a:p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Além disso, diante da necessidade de atendimento a ordens legais e judiciais, foram realizadas algumas atividades para</a:t>
            </a:r>
            <a:r>
              <a:rPr lang="pt-B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garantir</a:t>
            </a:r>
            <a:r>
              <a:rPr lang="pt-B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disponibilidade das informações deste Fundo após a liquidação, tais como, extratos de aplicações de todos clientes do início ao fim do relacionamento, relatórios</a:t>
            </a:r>
            <a:r>
              <a:rPr lang="pt-BR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históricos diários de saldos, aplicações, resgates, IOF, rendimentos, dentre outros</a:t>
            </a:r>
            <a:r>
              <a:rPr lang="pt-BR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&gt;&gt;</a:t>
            </a:r>
            <a:endParaRPr lang="pt-BR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Foram analisados 9 sistemas (CCO, BACEN JUD, Análise de Perfil do Investidor, CCS, IRD, Automação, e-financeira, RTB e o próprio FIF), foi necessário atualizar apenas um procedimento do BACENJUD para evitar problemas quando todas operações do FIF fossem liquidadas.</a:t>
            </a: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liquidação ocorreu em maio/2019.</a:t>
            </a:r>
          </a:p>
          <a:p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garantir a disponibilidade das informações dos clientes durante foram gerados HISTÓRICOS:</a:t>
            </a:r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/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Extratos de aplicações de todos clientes do início do relacionamento até o último dia do relacionamento, usando o </a:t>
            </a:r>
            <a:r>
              <a:rPr lang="pt-B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automate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lvl="0"/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Solicitação de relatórios históricos à SECREL (</a:t>
            </a:r>
            <a:r>
              <a:rPr lang="pt-BR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req</a:t>
            </a:r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11728894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– em progresso, a ser acompanhado pela ARCAP.</a:t>
            </a:r>
          </a:p>
          <a:p>
            <a:pPr lvl="0" algn="l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pt-BR" sz="1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8696BF-398B-4A91-8674-0D5B4C70F929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55021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F788 - Disponibilizar Aplicação "CDB\RDB PÓS com resgate automático" e "Poupa CDB" no IB e Mobile – 93%</a:t>
            </a:r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Foi disponibilizado em 01/07/2019 no IBPF e versão BETA do MOBILE aplicações nos canais digitais.</a:t>
            </a: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              </a:t>
            </a:r>
            <a:endParaRPr lang="pt-BR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8696BF-398B-4A91-8674-0D5B4C70F929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285205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F1404 - Restrições de Crédito – 79%</a:t>
            </a:r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Foram construídos serviços novos de restrições a serem consumidos a princípio pelo Banco Digital (inclusão/alteração/exclusão de restrições) e também pela abertura de conta na Plataforma de correspondentes (consulta a restrições).  (22 </a:t>
            </a:r>
            <a:r>
              <a:rPr lang="pt-B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USs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26/79 pontos de 100)</a:t>
            </a:r>
          </a:p>
          <a:p>
            <a:r>
              <a:rPr lang="pt-BR" sz="1200" b="1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R3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Construiremos serviços de restrições que enviam e recebem informações do SPC e SERASA e faremos testes integrados de todos serviços que foram feitos, garantindo a convivência provisória do SIC-legado com os novos serviços de restrições. (4 </a:t>
            </a:r>
            <a:r>
              <a:rPr lang="pt-B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USs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26/21 pontos de 100)</a:t>
            </a:r>
          </a:p>
          <a:p>
            <a:r>
              <a:rPr lang="pt-BR" sz="1200" b="1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R4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devemos programar a migração das integrações dos legados que utilizam as restrições para que estes passem a utilizar os novos serviços e o SIC passe a não tratar mais restrições dos clientes, devendo ser disponibilizada apenas uma consulta de restrições do cliente no CRM ou em um NOVO SIC – a definir.</a:t>
            </a:r>
          </a:p>
          <a:p>
            <a:pPr marL="0" indent="0">
              <a:buFontTx/>
              <a:buNone/>
            </a:pPr>
            <a:endParaRPr lang="pt-BR" baseline="0" dirty="0" smtClean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8696BF-398B-4A91-8674-0D5B4C70F929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382483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pt-BR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F1404 - Restrições de Crédito – 79%</a:t>
            </a:r>
            <a:endParaRPr lang="pt-BR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Foram construídos serviços novos de restrições a serem consumidos a princípio pelo Banco Digital (inclusão/alteração/exclusão de restrições) e também pela abertura de conta na Plataforma de correspondentes (consulta a restrições).  (22 </a:t>
            </a:r>
            <a:r>
              <a:rPr lang="pt-B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USs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26/79 pontos de 100)</a:t>
            </a:r>
          </a:p>
          <a:p>
            <a:r>
              <a:rPr lang="pt-BR" sz="1200" b="1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R3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Construiremos serviços de restrições que enviam e recebem informações do SPC e SERASA e faremos testes integrados de todos serviços que foram feitos, garantindo a convivência provisória do SIC-legado com os novos serviços de restrições. (4 </a:t>
            </a:r>
            <a:r>
              <a:rPr lang="pt-BR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USs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26/21 pontos de 100)</a:t>
            </a:r>
          </a:p>
          <a:p>
            <a:r>
              <a:rPr lang="pt-BR" sz="1200" b="1" u="sng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R4</a:t>
            </a:r>
            <a:r>
              <a:rPr lang="pt-BR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devemos programar a migração das integrações dos legados que utilizam as restrições para que estes passem a utilizar os novos serviços e o SIC passe a não tratar mais restrições dos clientes, devendo ser disponibilizada apenas uma consulta de restrições do cliente no CRM ou em um NOVO SIC – a definir.</a:t>
            </a:r>
          </a:p>
          <a:p>
            <a:pPr marL="0" indent="0">
              <a:buFontTx/>
              <a:buNone/>
            </a:pPr>
            <a:endParaRPr lang="pt-BR" baseline="0" dirty="0" smtClean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8696BF-398B-4A91-8674-0D5B4C70F929}" type="slidenum">
              <a:rPr kumimoji="0" lang="pt-BR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pt-BR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365886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8696BF-398B-4A91-8674-0D5B4C70F929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5985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2705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1737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64797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629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2477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2746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1414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718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10628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9918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22800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1F1E4-511C-493F-B450-B56A757053E9}" type="datetimeFigureOut">
              <a:rPr lang="pt-BR" smtClean="0"/>
              <a:t>04/07/2019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A7FFCD-6391-46ED-B014-FBA0C0A558B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9653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1.m4a"/><Relationship Id="rId7" Type="http://schemas.openxmlformats.org/officeDocument/2006/relationships/image" Target="../media/image2.png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1.jp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notesSlide" Target="../notesSlides/notesSlide2.xml"/><Relationship Id="rId7" Type="http://schemas.openxmlformats.org/officeDocument/2006/relationships/chart" Target="../charts/chart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chart" Target="../charts/chart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chart" Target="../charts/chart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2.m4a"/><Relationship Id="rId7" Type="http://schemas.openxmlformats.org/officeDocument/2006/relationships/image" Target="../media/image5.png"/><Relationship Id="rId2" Type="http://schemas.microsoft.com/office/2007/relationships/media" Target="../media/media2.m4a"/><Relationship Id="rId1" Type="http://schemas.openxmlformats.org/officeDocument/2006/relationships/tags" Target="../tags/tag5.xml"/><Relationship Id="rId6" Type="http://schemas.openxmlformats.org/officeDocument/2006/relationships/image" Target="../media/image4.jpg"/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3.m4a"/><Relationship Id="rId7" Type="http://schemas.openxmlformats.org/officeDocument/2006/relationships/image" Target="../media/image5.png"/><Relationship Id="rId2" Type="http://schemas.microsoft.com/office/2007/relationships/media" Target="../media/media3.m4a"/><Relationship Id="rId1" Type="http://schemas.openxmlformats.org/officeDocument/2006/relationships/tags" Target="../tags/tag6.xml"/><Relationship Id="rId6" Type="http://schemas.openxmlformats.org/officeDocument/2006/relationships/image" Target="../media/image4.jp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4.m4a"/><Relationship Id="rId7" Type="http://schemas.openxmlformats.org/officeDocument/2006/relationships/image" Target="../media/image5.png"/><Relationship Id="rId2" Type="http://schemas.microsoft.com/office/2007/relationships/media" Target="../media/media4.m4a"/><Relationship Id="rId1" Type="http://schemas.openxmlformats.org/officeDocument/2006/relationships/tags" Target="../tags/tag7.xml"/><Relationship Id="rId6" Type="http://schemas.openxmlformats.org/officeDocument/2006/relationships/image" Target="../media/image4.jpg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audio" Target="../media/media4.m4a"/><Relationship Id="rId7" Type="http://schemas.openxmlformats.org/officeDocument/2006/relationships/image" Target="../media/image5.png"/><Relationship Id="rId2" Type="http://schemas.microsoft.com/office/2007/relationships/media" Target="../media/media4.m4a"/><Relationship Id="rId1" Type="http://schemas.openxmlformats.org/officeDocument/2006/relationships/tags" Target="../tags/tag8.xml"/><Relationship Id="rId6" Type="http://schemas.openxmlformats.org/officeDocument/2006/relationships/image" Target="../media/image4.jp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1.xml"/><Relationship Id="rId9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6" Type="http://schemas.openxmlformats.org/officeDocument/2006/relationships/audio" Target="../media/audio1.wav"/><Relationship Id="rId5" Type="http://schemas.openxmlformats.org/officeDocument/2006/relationships/image" Target="../media/image8.jpg"/><Relationship Id="rId4" Type="http://schemas.openxmlformats.org/officeDocument/2006/relationships/audio" Target="../media/audio1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75775" y="-10511"/>
            <a:ext cx="4186438" cy="1268071"/>
          </a:xfrm>
          <a:prstGeom prst="rect">
            <a:avLst/>
          </a:prstGeom>
        </p:spPr>
      </p:pic>
      <p:sp>
        <p:nvSpPr>
          <p:cNvPr id="11" name="Retângulo 10"/>
          <p:cNvSpPr/>
          <p:nvPr/>
        </p:nvSpPr>
        <p:spPr>
          <a:xfrm>
            <a:off x="2430290" y="121159"/>
            <a:ext cx="4498428" cy="1128514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44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</a:p>
          <a:p>
            <a:pPr>
              <a:lnSpc>
                <a:spcPts val="4400"/>
              </a:lnSpc>
            </a:pPr>
            <a:r>
              <a:rPr lang="pt-BR" sz="44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  <a:endParaRPr lang="pt-BR" sz="2800" b="1" kern="1000" cap="none" dirty="0">
              <a:ln w="0"/>
              <a:solidFill>
                <a:schemeClr val="bg1"/>
              </a:solidFill>
              <a:effectLst>
                <a:outerShdw blurRad="38100" dist="38100" dir="2700000" algn="tl" rotWithShape="0">
                  <a:schemeClr val="dk1">
                    <a:alpha val="39000"/>
                  </a:schemeClr>
                </a:outerShdw>
              </a:effectLst>
              <a:ea typeface="Arial Unicode MS" panose="020B0604020202020204" pitchFamily="34" charset="-128"/>
              <a:cs typeface="Arial" panose="020B0604020202020204" pitchFamily="34" charset="0"/>
            </a:endParaRPr>
          </a:p>
        </p:txBody>
      </p:sp>
      <p:sp>
        <p:nvSpPr>
          <p:cNvPr id="2" name="CaixaDeTexto 1"/>
          <p:cNvSpPr txBox="1"/>
          <p:nvPr/>
        </p:nvSpPr>
        <p:spPr>
          <a:xfrm>
            <a:off x="5303520" y="178976"/>
            <a:ext cx="162519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800" b="1" kern="1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Julho</a:t>
            </a:r>
            <a:endParaRPr lang="pt-BR" sz="2800" b="1" kern="10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ea typeface="Arial Unicode MS" panose="020B0604020202020204" pitchFamily="34" charset="-128"/>
              <a:cs typeface="Arial" panose="020B0604020202020204" pitchFamily="34" charset="0"/>
            </a:endParaRPr>
          </a:p>
          <a:p>
            <a:pPr algn="r"/>
            <a:r>
              <a:rPr lang="pt-BR" sz="2800" b="1" kern="1000" dirty="0" smtClean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2019</a:t>
            </a:r>
            <a:endParaRPr lang="pt-BR" sz="2800" b="1" kern="10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ea typeface="Arial Unicode MS" panose="020B0604020202020204" pitchFamily="34" charset="-128"/>
              <a:cs typeface="Arial" panose="020B0604020202020204" pitchFamily="34" charset="0"/>
            </a:endParaRPr>
          </a:p>
        </p:txBody>
      </p:sp>
      <p:sp>
        <p:nvSpPr>
          <p:cNvPr id="5" name="Retângulo 4"/>
          <p:cNvSpPr/>
          <p:nvPr/>
        </p:nvSpPr>
        <p:spPr>
          <a:xfrm rot="21366257">
            <a:off x="4253836" y="3174416"/>
            <a:ext cx="3597392" cy="169277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ts val="4400"/>
              </a:lnSpc>
            </a:pPr>
            <a:r>
              <a:rPr lang="pt-BR" sz="48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Demos das Entregas</a:t>
            </a:r>
          </a:p>
          <a:p>
            <a:pPr algn="ctr">
              <a:lnSpc>
                <a:spcPts val="4400"/>
              </a:lnSpc>
            </a:pPr>
            <a:r>
              <a:rPr lang="pt-BR" sz="48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Release </a:t>
            </a:r>
            <a:r>
              <a:rPr lang="pt-BR" sz="4800" b="1" kern="1000" cap="none" dirty="0" smtClean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2</a:t>
            </a:r>
            <a:endParaRPr lang="pt-BR" sz="4800" b="1" kern="1000" cap="none" dirty="0">
              <a:ln w="0"/>
              <a:solidFill>
                <a:schemeClr val="bg1"/>
              </a:solidFill>
              <a:effectLst>
                <a:outerShdw blurRad="38100" dist="38100" dir="2700000" algn="tl" rotWithShape="0">
                  <a:schemeClr val="dk1">
                    <a:alpha val="39000"/>
                  </a:schemeClr>
                </a:outerShdw>
              </a:effectLst>
              <a:ea typeface="Arial Unicode MS" panose="020B0604020202020204" pitchFamily="34" charset="-128"/>
              <a:cs typeface="Arial" panose="020B0604020202020204" pitchFamily="34" charset="0"/>
            </a:endParaRPr>
          </a:p>
        </p:txBody>
      </p:sp>
      <p:pic>
        <p:nvPicPr>
          <p:cNvPr id="3" name="Slide0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2569092" y="1536700"/>
            <a:ext cx="609600" cy="65903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48458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33"/>
    </mc:Choice>
    <mc:Fallback xmlns="">
      <p:transition spd="slow" advTm="80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4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632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1" grpId="0"/>
    </p:bldLst>
  </p:timing>
  <p:extLst mod="1">
    <p:ext uri="{E180D4A7-C9FB-4DFB-919C-405C955672EB}">
      <p14:showEvtLst xmlns:p14="http://schemas.microsoft.com/office/powerpoint/2010/main">
        <p14:playEvt time="1463" objId="3"/>
        <p14:stopEvt time="7873" objId="3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198960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6320" y="440431"/>
            <a:ext cx="3226997" cy="725194"/>
          </a:xfrm>
          <a:prstGeom prst="rect">
            <a:avLst/>
          </a:prstGeom>
        </p:spPr>
      </p:pic>
      <p:sp>
        <p:nvSpPr>
          <p:cNvPr id="13" name="Retângulo 12"/>
          <p:cNvSpPr/>
          <p:nvPr/>
        </p:nvSpPr>
        <p:spPr>
          <a:xfrm>
            <a:off x="52550" y="-19476"/>
            <a:ext cx="5587200" cy="543600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 smtClean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 smtClean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  <a:endParaRPr lang="pt-BR" sz="3600" b="1" kern="1000" cap="none" dirty="0">
              <a:ln w="0"/>
              <a:solidFill>
                <a:schemeClr val="bg1"/>
              </a:solidFill>
              <a:effectLst>
                <a:outerShdw blurRad="38100" dist="38100" dir="2700000" algn="tl" rotWithShape="0">
                  <a:schemeClr val="dk1">
                    <a:alpha val="39000"/>
                  </a:schemeClr>
                </a:outerShdw>
              </a:effectLst>
              <a:ea typeface="Arial Unicode MS" panose="020B0604020202020204" pitchFamily="34" charset="-128"/>
              <a:cs typeface="Arial" panose="020B0604020202020204" pitchFamily="34" charset="0"/>
            </a:endParaRPr>
          </a:p>
        </p:txBody>
      </p:sp>
      <p:graphicFrame>
        <p:nvGraphicFramePr>
          <p:cNvPr id="16" name="Gráfico 15"/>
          <p:cNvGraphicFramePr/>
          <p:nvPr>
            <p:extLst>
              <p:ext uri="{D42A27DB-BD31-4B8C-83A1-F6EECF244321}">
                <p14:modId xmlns:p14="http://schemas.microsoft.com/office/powerpoint/2010/main" val="1992266498"/>
              </p:ext>
            </p:extLst>
          </p:nvPr>
        </p:nvGraphicFramePr>
        <p:xfrm>
          <a:off x="11011671" y="3115766"/>
          <a:ext cx="1004493" cy="4802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" name="Retângulo 1"/>
          <p:cNvSpPr/>
          <p:nvPr/>
        </p:nvSpPr>
        <p:spPr>
          <a:xfrm>
            <a:off x="4704019" y="863428"/>
            <a:ext cx="260680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pt-BR" sz="5400" b="0" cap="none" spc="0" dirty="0" err="1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Features</a:t>
            </a:r>
            <a:endParaRPr lang="pt-BR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18" name="Agrupar 17"/>
          <p:cNvGrpSpPr/>
          <p:nvPr/>
        </p:nvGrpSpPr>
        <p:grpSpPr>
          <a:xfrm>
            <a:off x="280227" y="2017805"/>
            <a:ext cx="5569635" cy="849218"/>
            <a:chOff x="1250721" y="432390"/>
            <a:chExt cx="6124111" cy="912975"/>
          </a:xfrm>
        </p:grpSpPr>
        <p:sp>
          <p:nvSpPr>
            <p:cNvPr id="19" name="Arredondar Retângulo em um Canto Diagonal 18"/>
            <p:cNvSpPr/>
            <p:nvPr/>
          </p:nvSpPr>
          <p:spPr>
            <a:xfrm>
              <a:off x="1250721" y="432390"/>
              <a:ext cx="6124111" cy="912975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Arredondar Retângulo em um Canto Diagonal 4"/>
            <p:cNvSpPr txBox="1"/>
            <p:nvPr/>
          </p:nvSpPr>
          <p:spPr>
            <a:xfrm>
              <a:off x="1295289" y="476958"/>
              <a:ext cx="6034975" cy="823839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lvl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ln w="0"/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 </a:t>
              </a:r>
              <a:r>
                <a:rPr lang="pt-BR" sz="2000" b="1" dirty="0" smtClean="0">
                  <a:ln w="0"/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F1159 </a:t>
              </a:r>
              <a:r>
                <a:rPr lang="pt-BR" sz="2000" b="1" dirty="0">
                  <a:ln w="0"/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– Atualização de endereço nos canais digitais</a:t>
              </a:r>
            </a:p>
          </p:txBody>
        </p:sp>
      </p:grpSp>
      <p:grpSp>
        <p:nvGrpSpPr>
          <p:cNvPr id="22" name="Agrupar 21"/>
          <p:cNvGrpSpPr/>
          <p:nvPr/>
        </p:nvGrpSpPr>
        <p:grpSpPr>
          <a:xfrm>
            <a:off x="6132917" y="1994626"/>
            <a:ext cx="5575952" cy="887899"/>
            <a:chOff x="1970207" y="0"/>
            <a:chExt cx="5983781" cy="1167194"/>
          </a:xfrm>
        </p:grpSpPr>
        <p:sp>
          <p:nvSpPr>
            <p:cNvPr id="23" name="Arredondar Retângulo em um Canto Diagonal 22"/>
            <p:cNvSpPr/>
            <p:nvPr/>
          </p:nvSpPr>
          <p:spPr>
            <a:xfrm>
              <a:off x="1970207" y="0"/>
              <a:ext cx="5983781" cy="1167194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Arredondar Retângulo em um Canto Diagonal 4"/>
            <p:cNvSpPr txBox="1"/>
            <p:nvPr/>
          </p:nvSpPr>
          <p:spPr>
            <a:xfrm>
              <a:off x="2027184" y="56978"/>
              <a:ext cx="5869825" cy="1053238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4770" tIns="64770" rIns="64770" bIns="64770" numCol="1" spcCol="1270" anchor="ctr" anchorCtr="0">
              <a:noAutofit/>
            </a:bodyPr>
            <a:lstStyle/>
            <a:p>
              <a:pPr lvl="0" algn="ctr" defTabSz="7556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solidFill>
                    <a:schemeClr val="tx1"/>
                  </a:solidFill>
                </a:rPr>
                <a:t>F1169 - Disponibilizar Telefones nos canais de </a:t>
              </a:r>
              <a:r>
                <a:rPr lang="pt-BR" sz="2000" b="1" dirty="0" err="1">
                  <a:solidFill>
                    <a:schemeClr val="tx1"/>
                  </a:solidFill>
                </a:rPr>
                <a:t>auto-atendimento</a:t>
              </a:r>
              <a:endParaRPr lang="pt-BR" sz="2000" kern="1200" dirty="0"/>
            </a:p>
          </p:txBody>
        </p:sp>
      </p:grpSp>
      <p:grpSp>
        <p:nvGrpSpPr>
          <p:cNvPr id="25" name="Agrupar 24"/>
          <p:cNvGrpSpPr/>
          <p:nvPr/>
        </p:nvGrpSpPr>
        <p:grpSpPr>
          <a:xfrm>
            <a:off x="280227" y="3069147"/>
            <a:ext cx="5585917" cy="889172"/>
            <a:chOff x="1098102" y="1207807"/>
            <a:chExt cx="8817524" cy="1606536"/>
          </a:xfrm>
        </p:grpSpPr>
        <p:sp>
          <p:nvSpPr>
            <p:cNvPr id="26" name="Arredondar Retângulo em um Canto Diagonal 25"/>
            <p:cNvSpPr/>
            <p:nvPr/>
          </p:nvSpPr>
          <p:spPr>
            <a:xfrm>
              <a:off x="1098102" y="1207807"/>
              <a:ext cx="8817524" cy="1606536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7" name="Arredondar Retângulo em um Canto Diagonal 4"/>
            <p:cNvSpPr txBox="1"/>
            <p:nvPr/>
          </p:nvSpPr>
          <p:spPr>
            <a:xfrm>
              <a:off x="1177003" y="1298007"/>
              <a:ext cx="8660674" cy="1449686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110490" tIns="110490" rIns="110490" bIns="110490" numCol="1" spcCol="1270" anchor="ctr" anchorCtr="0">
              <a:noAutofit/>
            </a:bodyPr>
            <a:lstStyle/>
            <a:p>
              <a:pPr lvl="0" algn="ctr" defTabSz="12890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kern="1200" dirty="0" smtClean="0">
                  <a:solidFill>
                    <a:schemeClr val="tx1"/>
                  </a:solidFill>
                </a:rPr>
                <a:t>       </a:t>
              </a:r>
              <a:r>
                <a:rPr lang="pt-BR" sz="2000" b="1" dirty="0">
                  <a:solidFill>
                    <a:schemeClr val="tx1"/>
                  </a:solidFill>
                </a:rPr>
                <a:t>F1510 - Liquidação de Fundo Expert</a:t>
              </a:r>
              <a:endParaRPr lang="pt-BR" sz="2000" b="1" kern="12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8" name="Agrupar 27"/>
          <p:cNvGrpSpPr/>
          <p:nvPr/>
        </p:nvGrpSpPr>
        <p:grpSpPr>
          <a:xfrm>
            <a:off x="284316" y="4140693"/>
            <a:ext cx="5621143" cy="868483"/>
            <a:chOff x="2415120" y="0"/>
            <a:chExt cx="6089141" cy="862305"/>
          </a:xfrm>
        </p:grpSpPr>
        <p:sp>
          <p:nvSpPr>
            <p:cNvPr id="29" name="Arredondar Retângulo em um Canto Diagonal 28"/>
            <p:cNvSpPr/>
            <p:nvPr/>
          </p:nvSpPr>
          <p:spPr>
            <a:xfrm>
              <a:off x="2415120" y="0"/>
              <a:ext cx="6089141" cy="862305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0" name="Arredondar Retângulo em um Canto Diagonal 4"/>
            <p:cNvSpPr txBox="1"/>
            <p:nvPr/>
          </p:nvSpPr>
          <p:spPr>
            <a:xfrm>
              <a:off x="2457214" y="50802"/>
              <a:ext cx="6004953" cy="77811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0010" tIns="80010" rIns="80010" bIns="80010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solidFill>
                    <a:schemeClr val="tx1"/>
                  </a:solidFill>
                </a:rPr>
                <a:t>F1404 - Restrições de Crédito</a:t>
              </a:r>
              <a:endParaRPr lang="pt-BR" sz="2000" kern="1200" dirty="0"/>
            </a:p>
          </p:txBody>
        </p:sp>
      </p:grpSp>
      <p:grpSp>
        <p:nvGrpSpPr>
          <p:cNvPr id="31" name="Agrupar 30"/>
          <p:cNvGrpSpPr/>
          <p:nvPr/>
        </p:nvGrpSpPr>
        <p:grpSpPr>
          <a:xfrm>
            <a:off x="6056138" y="3079659"/>
            <a:ext cx="5711796" cy="840957"/>
            <a:chOff x="126128" y="596817"/>
            <a:chExt cx="5799353" cy="732193"/>
          </a:xfrm>
        </p:grpSpPr>
        <p:sp>
          <p:nvSpPr>
            <p:cNvPr id="32" name="Arredondar Retângulo em um Canto Diagonal 31"/>
            <p:cNvSpPr/>
            <p:nvPr/>
          </p:nvSpPr>
          <p:spPr>
            <a:xfrm>
              <a:off x="126128" y="596817"/>
              <a:ext cx="5799353" cy="732193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3" name="Arredondar Retângulo em um Canto Diagonal 4"/>
            <p:cNvSpPr txBox="1"/>
            <p:nvPr/>
          </p:nvSpPr>
          <p:spPr>
            <a:xfrm>
              <a:off x="161871" y="632560"/>
              <a:ext cx="5727867" cy="66070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solidFill>
                    <a:schemeClr val="tx1"/>
                  </a:solidFill>
                </a:rPr>
                <a:t>F1069 - Extrato Consolidado de Aplicações no </a:t>
              </a:r>
              <a:endParaRPr lang="pt-BR" sz="2000" b="1" dirty="0" smtClean="0">
                <a:solidFill>
                  <a:schemeClr val="tx1"/>
                </a:solidFill>
              </a:endParaRPr>
            </a:p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 smtClean="0">
                  <a:solidFill>
                    <a:schemeClr val="tx1"/>
                  </a:solidFill>
                </a:rPr>
                <a:t>IBPJ </a:t>
              </a:r>
              <a:r>
                <a:rPr lang="pt-BR" sz="2000" b="1" dirty="0">
                  <a:solidFill>
                    <a:schemeClr val="tx1"/>
                  </a:solidFill>
                </a:rPr>
                <a:t>e IBPF</a:t>
              </a:r>
              <a:endParaRPr lang="pt-BR" sz="2000" b="1" dirty="0">
                <a:ln w="0"/>
                <a:solidFill>
                  <a:schemeClr val="tx1"/>
                </a:solidFill>
              </a:endParaRPr>
            </a:p>
          </p:txBody>
        </p:sp>
      </p:grpSp>
      <p:grpSp>
        <p:nvGrpSpPr>
          <p:cNvPr id="34" name="Agrupar 33"/>
          <p:cNvGrpSpPr/>
          <p:nvPr/>
        </p:nvGrpSpPr>
        <p:grpSpPr>
          <a:xfrm>
            <a:off x="6050816" y="4115355"/>
            <a:ext cx="5718048" cy="840957"/>
            <a:chOff x="126128" y="596817"/>
            <a:chExt cx="5799353" cy="732193"/>
          </a:xfrm>
        </p:grpSpPr>
        <p:sp>
          <p:nvSpPr>
            <p:cNvPr id="35" name="Arredondar Retângulo em um Canto Diagonal 34"/>
            <p:cNvSpPr/>
            <p:nvPr/>
          </p:nvSpPr>
          <p:spPr>
            <a:xfrm>
              <a:off x="126128" y="596817"/>
              <a:ext cx="5799353" cy="732193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6" name="Arredondar Retângulo em um Canto Diagonal 4"/>
            <p:cNvSpPr txBox="1"/>
            <p:nvPr/>
          </p:nvSpPr>
          <p:spPr>
            <a:xfrm>
              <a:off x="161871" y="632560"/>
              <a:ext cx="5727867" cy="66070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lvl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solidFill>
                    <a:schemeClr val="tx1"/>
                  </a:solidFill>
                </a:rPr>
                <a:t>F788 - Disponibilizar Aplicação "CDB\RDB PÓS com resgate automático" e "Poupa CDB" no IB e Mobile</a:t>
              </a:r>
              <a:endParaRPr lang="pt-BR" sz="2000" b="1" dirty="0">
                <a:ln w="0"/>
                <a:solidFill>
                  <a:schemeClr val="tx1"/>
                </a:solidFill>
              </a:endParaRPr>
            </a:p>
          </p:txBody>
        </p:sp>
      </p:grpSp>
      <p:pic>
        <p:nvPicPr>
          <p:cNvPr id="6" name="Imagem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44130">
            <a:off x="352343" y="2109662"/>
            <a:ext cx="607811" cy="610524"/>
          </a:xfrm>
          <a:prstGeom prst="rect">
            <a:avLst/>
          </a:prstGeom>
        </p:spPr>
      </p:pic>
      <p:pic>
        <p:nvPicPr>
          <p:cNvPr id="37" name="Imagem 36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44130">
            <a:off x="6205033" y="2078504"/>
            <a:ext cx="607811" cy="610524"/>
          </a:xfrm>
          <a:prstGeom prst="rect">
            <a:avLst/>
          </a:prstGeom>
        </p:spPr>
      </p:pic>
      <p:pic>
        <p:nvPicPr>
          <p:cNvPr id="39" name="Imagem 38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44130">
            <a:off x="352343" y="3151352"/>
            <a:ext cx="607811" cy="610524"/>
          </a:xfrm>
          <a:prstGeom prst="rect">
            <a:avLst/>
          </a:prstGeom>
        </p:spPr>
      </p:pic>
      <p:grpSp>
        <p:nvGrpSpPr>
          <p:cNvPr id="38" name="Agrupar 37"/>
          <p:cNvGrpSpPr/>
          <p:nvPr/>
        </p:nvGrpSpPr>
        <p:grpSpPr>
          <a:xfrm>
            <a:off x="290944" y="5180988"/>
            <a:ext cx="5621143" cy="868483"/>
            <a:chOff x="2415120" y="0"/>
            <a:chExt cx="6089141" cy="862305"/>
          </a:xfrm>
        </p:grpSpPr>
        <p:sp>
          <p:nvSpPr>
            <p:cNvPr id="40" name="Arredondar Retângulo em um Canto Diagonal 39"/>
            <p:cNvSpPr/>
            <p:nvPr/>
          </p:nvSpPr>
          <p:spPr>
            <a:xfrm>
              <a:off x="2415120" y="0"/>
              <a:ext cx="6089141" cy="862305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1" name="Arredondar Retângulo em um Canto Diagonal 4"/>
            <p:cNvSpPr txBox="1"/>
            <p:nvPr/>
          </p:nvSpPr>
          <p:spPr>
            <a:xfrm>
              <a:off x="2457214" y="50802"/>
              <a:ext cx="6004953" cy="77811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80010" tIns="80010" rIns="80010" bIns="80010" numCol="1" spcCol="1270" anchor="ctr" anchorCtr="0">
              <a:noAutofit/>
            </a:bodyPr>
            <a:lstStyle/>
            <a:p>
              <a:pPr lvl="0" algn="ctr" defTabSz="9334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solidFill>
                    <a:schemeClr val="tx1"/>
                  </a:solidFill>
                </a:rPr>
                <a:t>F1213 – Plataforma de Investimento</a:t>
              </a:r>
              <a:endParaRPr lang="pt-BR" sz="2000" kern="1200" dirty="0"/>
            </a:p>
          </p:txBody>
        </p:sp>
      </p:grpSp>
      <p:grpSp>
        <p:nvGrpSpPr>
          <p:cNvPr id="42" name="Agrupar 41"/>
          <p:cNvGrpSpPr/>
          <p:nvPr/>
        </p:nvGrpSpPr>
        <p:grpSpPr>
          <a:xfrm>
            <a:off x="6057444" y="5155650"/>
            <a:ext cx="5718048" cy="840957"/>
            <a:chOff x="126128" y="596817"/>
            <a:chExt cx="5799353" cy="732193"/>
          </a:xfrm>
        </p:grpSpPr>
        <p:sp>
          <p:nvSpPr>
            <p:cNvPr id="43" name="Arredondar Retângulo em um Canto Diagonal 42"/>
            <p:cNvSpPr/>
            <p:nvPr/>
          </p:nvSpPr>
          <p:spPr>
            <a:xfrm>
              <a:off x="126128" y="596817"/>
              <a:ext cx="5799353" cy="732193"/>
            </a:xfrm>
            <a:prstGeom prst="round2DiagRect">
              <a:avLst/>
            </a:prstGeom>
            <a:solidFill>
              <a:schemeClr val="accent6">
                <a:alpha val="75000"/>
              </a:schemeClr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4" name="Arredondar Retângulo em um Canto Diagonal 4"/>
            <p:cNvSpPr txBox="1"/>
            <p:nvPr/>
          </p:nvSpPr>
          <p:spPr>
            <a:xfrm>
              <a:off x="161871" y="632560"/>
              <a:ext cx="5727867" cy="660707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68580" tIns="68580" rIns="68580" bIns="68580" numCol="1" spcCol="1270" anchor="ctr" anchorCtr="0">
              <a:noAutofit/>
            </a:bodyPr>
            <a:lstStyle/>
            <a:p>
              <a:pPr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pt-BR" sz="2000" b="1" dirty="0">
                  <a:solidFill>
                    <a:schemeClr val="tx1"/>
                  </a:solidFill>
                </a:rPr>
                <a:t>F1379 – Reestruturação dos ambientes do </a:t>
              </a:r>
              <a:r>
                <a:rPr lang="pt-BR" sz="2000" b="1" dirty="0" smtClean="0">
                  <a:solidFill>
                    <a:schemeClr val="tx1"/>
                  </a:solidFill>
                </a:rPr>
                <a:t>SIC</a:t>
              </a:r>
              <a:endParaRPr lang="pt-BR" sz="20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45" name="Imagem 44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44130">
            <a:off x="6122932" y="3140839"/>
            <a:ext cx="607811" cy="61052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58144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03"/>
    </mc:Choice>
    <mc:Fallback xmlns="">
      <p:transition spd="slow" advTm="173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75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775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95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125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3250"/>
                            </p:stCondLst>
                            <p:childTnLst>
                              <p:par>
                                <p:cTn id="34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25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6000"/>
                            </p:stCondLst>
                            <p:childTnLst>
                              <p:par>
                                <p:cTn id="42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8000"/>
                            </p:stCondLst>
                            <p:childTnLst>
                              <p:par>
                                <p:cTn id="47" presetID="2" presetClass="entr" presetSubtype="4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  <p:extLst mod="1">
    <p:ext uri="{E180D4A7-C9FB-4DFB-919C-405C955672EB}">
      <p14:showEvtLst xmlns:p14="http://schemas.microsoft.com/office/powerpoint/2010/main">
        <p14:playEvt time="1959" objId="6"/>
        <p14:stopEvt time="16357" objId="6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198960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sp>
        <p:nvSpPr>
          <p:cNvPr id="45" name="Arredondar Retângulo em um Canto Diagonal 44"/>
          <p:cNvSpPr/>
          <p:nvPr/>
        </p:nvSpPr>
        <p:spPr>
          <a:xfrm>
            <a:off x="494887" y="1315181"/>
            <a:ext cx="11160000" cy="629234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2400" b="1" dirty="0">
                <a:solidFill>
                  <a:schemeClr val="tx1"/>
                </a:solidFill>
              </a:rPr>
              <a:t>F1159 – Atualização de endereço nos canais digitais</a:t>
            </a:r>
            <a:endParaRPr lang="pt-BR" sz="2200" b="1" dirty="0">
              <a:ln w="0"/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52550" y="-19476"/>
            <a:ext cx="5587200" cy="5450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graphicFrame>
        <p:nvGraphicFramePr>
          <p:cNvPr id="7" name="Gráfico 6"/>
          <p:cNvGraphicFramePr/>
          <p:nvPr>
            <p:extLst>
              <p:ext uri="{D42A27DB-BD31-4B8C-83A1-F6EECF244321}">
                <p14:modId xmlns:p14="http://schemas.microsoft.com/office/powerpoint/2010/main" val="3428143254"/>
              </p:ext>
            </p:extLst>
          </p:nvPr>
        </p:nvGraphicFramePr>
        <p:xfrm>
          <a:off x="2149408" y="1504335"/>
          <a:ext cx="7908991" cy="51104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506820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1000"/>
    </mc:Choice>
    <mc:Fallback xmlns="">
      <p:transition advTm="2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</p:bldLst>
  </p:timing>
  <p:extLst mod="1">
    <p:ext uri="{E180D4A7-C9FB-4DFB-919C-405C955672EB}">
      <p14:showEvtLst xmlns:p14="http://schemas.microsoft.com/office/powerpoint/2010/main">
        <p14:playEvt time="2415" objId="5"/>
        <p14:stopEvt time="25727" objId="5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6198960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sp>
        <p:nvSpPr>
          <p:cNvPr id="45" name="Arredondar Retângulo em um Canto Diagonal 44"/>
          <p:cNvSpPr/>
          <p:nvPr/>
        </p:nvSpPr>
        <p:spPr>
          <a:xfrm>
            <a:off x="494887" y="1326128"/>
            <a:ext cx="11160000" cy="629234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7556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2400" b="1" dirty="0">
                <a:solidFill>
                  <a:schemeClr val="tx1"/>
                </a:solidFill>
              </a:rPr>
              <a:t>F1169 - Disponibilizar Telefones nos </a:t>
            </a:r>
            <a:r>
              <a:rPr lang="pt-BR" sz="2400" b="1" dirty="0" smtClean="0">
                <a:solidFill>
                  <a:schemeClr val="tx1"/>
                </a:solidFill>
              </a:rPr>
              <a:t>Canais </a:t>
            </a:r>
            <a:r>
              <a:rPr lang="pt-BR" sz="2400" b="1" dirty="0">
                <a:solidFill>
                  <a:schemeClr val="tx1"/>
                </a:solidFill>
              </a:rPr>
              <a:t>de </a:t>
            </a:r>
            <a:r>
              <a:rPr lang="pt-BR" sz="2400" b="1" dirty="0" err="1" smtClean="0">
                <a:solidFill>
                  <a:schemeClr val="tx1"/>
                </a:solidFill>
              </a:rPr>
              <a:t>Auto-Atendimento</a:t>
            </a:r>
            <a:endParaRPr lang="pt-BR" sz="2400" b="1" dirty="0">
              <a:solidFill>
                <a:schemeClr val="tx1"/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52550" y="-19476"/>
            <a:ext cx="5587200" cy="5450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graphicFrame>
        <p:nvGraphicFramePr>
          <p:cNvPr id="7" name="Gráfico 6"/>
          <p:cNvGraphicFramePr/>
          <p:nvPr>
            <p:extLst>
              <p:ext uri="{D42A27DB-BD31-4B8C-83A1-F6EECF244321}">
                <p14:modId xmlns:p14="http://schemas.microsoft.com/office/powerpoint/2010/main" val="3153475970"/>
              </p:ext>
            </p:extLst>
          </p:nvPr>
        </p:nvGraphicFramePr>
        <p:xfrm>
          <a:off x="2846150" y="2116863"/>
          <a:ext cx="6462643" cy="4022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451333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00"/>
    </mc:Choice>
    <mc:Fallback xmlns="">
      <p:transition spd="slow" advTm="1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Graphic spid="7" grpId="0">
        <p:bldAsOne/>
      </p:bldGraphic>
    </p:bldLst>
  </p:timing>
  <p:extLst mod="1">
    <p:ext uri="{E180D4A7-C9FB-4DFB-919C-405C955672EB}">
      <p14:showEvtLst xmlns:p14="http://schemas.microsoft.com/office/powerpoint/2010/main">
        <p14:playEvt time="2415" objId="5"/>
        <p14:stopEvt time="25727" objId="5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6198960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sp>
        <p:nvSpPr>
          <p:cNvPr id="45" name="Arredondar Retângulo em um Canto Diagonal 44"/>
          <p:cNvSpPr/>
          <p:nvPr/>
        </p:nvSpPr>
        <p:spPr>
          <a:xfrm>
            <a:off x="505397" y="1314517"/>
            <a:ext cx="11160000" cy="639747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8001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2400" b="1" dirty="0">
                <a:solidFill>
                  <a:schemeClr val="tx1"/>
                </a:solidFill>
              </a:rPr>
              <a:t>F1510 - Liquidação de Fundo Expert</a:t>
            </a:r>
            <a:endParaRPr lang="pt-BR" sz="2200" b="1" dirty="0">
              <a:ln w="0"/>
              <a:solidFill>
                <a:schemeClr val="tx1"/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52550" y="-19476"/>
            <a:ext cx="5587200" cy="5450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sp>
        <p:nvSpPr>
          <p:cNvPr id="5" name="Retângulo 4"/>
          <p:cNvSpPr/>
          <p:nvPr/>
        </p:nvSpPr>
        <p:spPr>
          <a:xfrm>
            <a:off x="518488" y="2191283"/>
            <a:ext cx="5860026" cy="4345858"/>
          </a:xfrm>
          <a:prstGeom prst="rect">
            <a:avLst/>
          </a:prstGeom>
          <a:solidFill>
            <a:schemeClr val="accent6">
              <a:lumMod val="40000"/>
              <a:lumOff val="6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lipse 6"/>
          <p:cNvSpPr/>
          <p:nvPr/>
        </p:nvSpPr>
        <p:spPr>
          <a:xfrm>
            <a:off x="2595716" y="3454646"/>
            <a:ext cx="1705569" cy="1697212"/>
          </a:xfrm>
          <a:prstGeom prst="ellipse">
            <a:avLst/>
          </a:prstGeom>
          <a:solidFill>
            <a:schemeClr val="tx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400" dirty="0" smtClean="0">
                <a:ln>
                  <a:solidFill>
                    <a:schemeClr val="accent6">
                      <a:lumMod val="20000"/>
                      <a:lumOff val="80000"/>
                    </a:schemeClr>
                  </a:solidFill>
                </a:ln>
                <a:solidFill>
                  <a:schemeClr val="bg1"/>
                </a:solidFill>
              </a:rPr>
              <a:t>Fundo Expert</a:t>
            </a:r>
            <a:endParaRPr lang="pt-BR" sz="2400" dirty="0">
              <a:ln>
                <a:solidFill>
                  <a:schemeClr val="accent6">
                    <a:lumMod val="20000"/>
                    <a:lumOff val="8000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9" name="Elipse 8"/>
          <p:cNvSpPr/>
          <p:nvPr/>
        </p:nvSpPr>
        <p:spPr>
          <a:xfrm>
            <a:off x="822960" y="2428022"/>
            <a:ext cx="873760" cy="86939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>
                <a:solidFill>
                  <a:schemeClr val="tx1"/>
                </a:solidFill>
              </a:rPr>
              <a:t>API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3" name="Elipse 12"/>
          <p:cNvSpPr/>
          <p:nvPr/>
        </p:nvSpPr>
        <p:spPr>
          <a:xfrm>
            <a:off x="2254496" y="2428022"/>
            <a:ext cx="873760" cy="86939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>
                <a:solidFill>
                  <a:schemeClr val="tx1"/>
                </a:solidFill>
              </a:rPr>
              <a:t>CCO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5" name="Elipse 14"/>
          <p:cNvSpPr/>
          <p:nvPr/>
        </p:nvSpPr>
        <p:spPr>
          <a:xfrm>
            <a:off x="774342" y="5173586"/>
            <a:ext cx="2164538" cy="1148544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>
                <a:solidFill>
                  <a:schemeClr val="tx1"/>
                </a:solidFill>
              </a:rPr>
              <a:t>e-Financeira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6" name="Elipse 15"/>
          <p:cNvSpPr/>
          <p:nvPr/>
        </p:nvSpPr>
        <p:spPr>
          <a:xfrm>
            <a:off x="774342" y="3893412"/>
            <a:ext cx="873760" cy="86939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>
                <a:solidFill>
                  <a:schemeClr val="tx1"/>
                </a:solidFill>
              </a:rPr>
              <a:t>AUT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7" name="Elipse 16"/>
          <p:cNvSpPr/>
          <p:nvPr/>
        </p:nvSpPr>
        <p:spPr>
          <a:xfrm>
            <a:off x="5232285" y="3893412"/>
            <a:ext cx="873760" cy="86939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>
                <a:solidFill>
                  <a:schemeClr val="tx1"/>
                </a:solidFill>
              </a:rPr>
              <a:t>RTB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8" name="Elipse 17"/>
          <p:cNvSpPr/>
          <p:nvPr/>
        </p:nvSpPr>
        <p:spPr>
          <a:xfrm>
            <a:off x="4467265" y="5321247"/>
            <a:ext cx="1173029" cy="1087584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>
                <a:solidFill>
                  <a:schemeClr val="tx1"/>
                </a:solidFill>
              </a:rPr>
              <a:t>BACEN JUD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19" name="Elipse 18"/>
          <p:cNvSpPr/>
          <p:nvPr/>
        </p:nvSpPr>
        <p:spPr>
          <a:xfrm>
            <a:off x="3800749" y="2441515"/>
            <a:ext cx="873760" cy="86939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>
                <a:solidFill>
                  <a:schemeClr val="tx1"/>
                </a:solidFill>
              </a:rPr>
              <a:t>CCS</a:t>
            </a:r>
            <a:endParaRPr lang="pt-BR" b="1" dirty="0">
              <a:solidFill>
                <a:schemeClr val="tx1"/>
              </a:solidFill>
            </a:endParaRPr>
          </a:p>
        </p:txBody>
      </p:sp>
      <p:sp>
        <p:nvSpPr>
          <p:cNvPr id="20" name="Elipse 19"/>
          <p:cNvSpPr/>
          <p:nvPr/>
        </p:nvSpPr>
        <p:spPr>
          <a:xfrm>
            <a:off x="5232285" y="2441515"/>
            <a:ext cx="873760" cy="869390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 smtClean="0">
                <a:solidFill>
                  <a:schemeClr val="tx1"/>
                </a:solidFill>
              </a:rPr>
              <a:t>IRD</a:t>
            </a:r>
            <a:endParaRPr lang="pt-BR" b="1" dirty="0">
              <a:solidFill>
                <a:schemeClr val="tx1"/>
              </a:solidFill>
            </a:endParaRPr>
          </a:p>
        </p:txBody>
      </p:sp>
      <p:cxnSp>
        <p:nvCxnSpPr>
          <p:cNvPr id="21" name="Conector de Seta Reta 20"/>
          <p:cNvCxnSpPr/>
          <p:nvPr/>
        </p:nvCxnSpPr>
        <p:spPr>
          <a:xfrm flipH="1" flipV="1">
            <a:off x="1645920" y="3129062"/>
            <a:ext cx="995680" cy="711418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de Seta Reta 22"/>
          <p:cNvCxnSpPr/>
          <p:nvPr/>
        </p:nvCxnSpPr>
        <p:spPr>
          <a:xfrm flipH="1">
            <a:off x="2595716" y="5007549"/>
            <a:ext cx="249952" cy="269089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de Seta Reta 23"/>
          <p:cNvCxnSpPr/>
          <p:nvPr/>
        </p:nvCxnSpPr>
        <p:spPr>
          <a:xfrm flipV="1">
            <a:off x="3830153" y="3266932"/>
            <a:ext cx="164741" cy="247956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ector de Seta Reta 24"/>
          <p:cNvCxnSpPr/>
          <p:nvPr/>
        </p:nvCxnSpPr>
        <p:spPr>
          <a:xfrm flipH="1" flipV="1">
            <a:off x="2889654" y="3290196"/>
            <a:ext cx="117563" cy="225164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ector de Seta Reta 25"/>
          <p:cNvCxnSpPr/>
          <p:nvPr/>
        </p:nvCxnSpPr>
        <p:spPr>
          <a:xfrm>
            <a:off x="4145280" y="4897120"/>
            <a:ext cx="529229" cy="536497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de Seta Reta 26"/>
          <p:cNvCxnSpPr/>
          <p:nvPr/>
        </p:nvCxnSpPr>
        <p:spPr>
          <a:xfrm flipV="1">
            <a:off x="4257203" y="3129062"/>
            <a:ext cx="1014670" cy="711418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ector de Seta Reta 27"/>
          <p:cNvCxnSpPr/>
          <p:nvPr/>
        </p:nvCxnSpPr>
        <p:spPr>
          <a:xfrm flipH="1" flipV="1">
            <a:off x="1686396" y="4379924"/>
            <a:ext cx="853604" cy="9196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de Seta Reta 40"/>
          <p:cNvCxnSpPr/>
          <p:nvPr/>
        </p:nvCxnSpPr>
        <p:spPr>
          <a:xfrm>
            <a:off x="4358640" y="4358640"/>
            <a:ext cx="844517" cy="21284"/>
          </a:xfrm>
          <a:prstGeom prst="straightConnector1">
            <a:avLst/>
          </a:prstGeom>
          <a:ln w="19050">
            <a:solidFill>
              <a:schemeClr val="accent6">
                <a:lumMod val="50000"/>
              </a:schemeClr>
            </a:solidFill>
            <a:headEnd w="lg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AutoShape 2" descr="Ok Mickey Mouse GIF - Ok MickeyMouse Okay GIFs"/>
          <p:cNvSpPr>
            <a:spLocks noChangeAspect="1" noChangeArrowheads="1"/>
          </p:cNvSpPr>
          <p:nvPr/>
        </p:nvSpPr>
        <p:spPr bwMode="auto">
          <a:xfrm>
            <a:off x="63500" y="-136525"/>
            <a:ext cx="7934325" cy="680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44" name="CaixaDeTexto 43"/>
          <p:cNvSpPr txBox="1"/>
          <p:nvPr/>
        </p:nvSpPr>
        <p:spPr>
          <a:xfrm>
            <a:off x="6584945" y="2191282"/>
            <a:ext cx="52260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 smtClean="0"/>
              <a:t>Garantia da disponibilidade das Informações</a:t>
            </a:r>
            <a:endParaRPr lang="pt-BR" sz="2000" b="1" dirty="0"/>
          </a:p>
        </p:txBody>
      </p:sp>
      <p:sp>
        <p:nvSpPr>
          <p:cNvPr id="49" name="CaixaDeTexto 48"/>
          <p:cNvSpPr txBox="1"/>
          <p:nvPr/>
        </p:nvSpPr>
        <p:spPr>
          <a:xfrm>
            <a:off x="6558521" y="2699282"/>
            <a:ext cx="496512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Courier New" panose="02070309020205020404" pitchFamily="49" charset="0"/>
              <a:buChar char="o"/>
            </a:pPr>
            <a:r>
              <a:rPr lang="pt-BR" sz="2000" b="1" dirty="0" smtClean="0"/>
              <a:t>Extratos </a:t>
            </a:r>
            <a:r>
              <a:rPr lang="pt-BR" sz="2000" b="1" dirty="0" smtClean="0"/>
              <a:t>de aplicações</a:t>
            </a:r>
          </a:p>
          <a:p>
            <a:pPr marL="457200" indent="-457200">
              <a:buFont typeface="Courier New" panose="02070309020205020404" pitchFamily="49" charset="0"/>
              <a:buChar char="o"/>
            </a:pPr>
            <a:r>
              <a:rPr lang="pt-BR" sz="2000" b="1" dirty="0" smtClean="0"/>
              <a:t>Relatórios de históricos diários</a:t>
            </a: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pt-BR" sz="2000" b="1" dirty="0" smtClean="0"/>
              <a:t>Saldos</a:t>
            </a: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pt-BR" sz="2000" b="1" dirty="0" smtClean="0"/>
              <a:t>Aplicações</a:t>
            </a: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pt-BR" sz="2000" b="1" dirty="0" smtClean="0"/>
              <a:t>Resgates</a:t>
            </a: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pt-BR" sz="2000" b="1" dirty="0" smtClean="0"/>
              <a:t>IOF</a:t>
            </a:r>
          </a:p>
          <a:p>
            <a:pPr marL="914400" lvl="1" indent="-457200">
              <a:buFont typeface="Wingdings" panose="05000000000000000000" pitchFamily="2" charset="2"/>
              <a:buChar char="ü"/>
            </a:pPr>
            <a:r>
              <a:rPr lang="pt-BR" sz="2000" b="1" dirty="0" smtClean="0"/>
              <a:t>Rendimento</a:t>
            </a:r>
            <a:endParaRPr lang="pt-BR" sz="2000" b="1" dirty="0"/>
          </a:p>
        </p:txBody>
      </p:sp>
      <p:sp>
        <p:nvSpPr>
          <p:cNvPr id="8" name="Multiplicar 7"/>
          <p:cNvSpPr/>
          <p:nvPr/>
        </p:nvSpPr>
        <p:spPr>
          <a:xfrm>
            <a:off x="2028457" y="3184638"/>
            <a:ext cx="2840086" cy="2359148"/>
          </a:xfrm>
          <a:prstGeom prst="mathMultiply">
            <a:avLst>
              <a:gd name="adj1" fmla="val 14840"/>
            </a:avLst>
          </a:prstGeom>
          <a:solidFill>
            <a:srgbClr val="E52F2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1" name="Som gravado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3025377" y="1165357"/>
            <a:ext cx="609600" cy="609600"/>
          </a:xfrm>
          <a:prstGeom prst="rect">
            <a:avLst/>
          </a:prstGeom>
        </p:spPr>
      </p:pic>
      <p:sp>
        <p:nvSpPr>
          <p:cNvPr id="12" name="CaixaDeTexto 11"/>
          <p:cNvSpPr txBox="1"/>
          <p:nvPr/>
        </p:nvSpPr>
        <p:spPr>
          <a:xfrm>
            <a:off x="10796668" y="1449441"/>
            <a:ext cx="786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Atraso</a:t>
            </a:r>
            <a:endParaRPr lang="pt-BR" dirty="0">
              <a:solidFill>
                <a:schemeClr val="accent6">
                  <a:lumMod val="40000"/>
                  <a:lumOff val="60000"/>
                </a:schemeClr>
              </a:solidFill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19153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000"/>
    </mc:Choice>
    <mc:Fallback xmlns="">
      <p:transition spd="slow" advTm="2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00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25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750"/>
                            </p:stCondLst>
                            <p:childTnLst>
                              <p:par>
                                <p:cTn id="2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50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75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625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5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000"/>
                            </p:stCondLst>
                            <p:childTnLst>
                              <p:par>
                                <p:cTn id="4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25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7750"/>
                            </p:stCondLst>
                            <p:childTnLst>
                              <p:par>
                                <p:cTn id="5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800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8500"/>
                            </p:stCondLst>
                            <p:childTnLst>
                              <p:par>
                                <p:cTn id="5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75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9250"/>
                            </p:stCondLst>
                            <p:childTnLst>
                              <p:par>
                                <p:cTn id="6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9500"/>
                            </p:stCondLst>
                            <p:childTnLst>
                              <p:par>
                                <p:cTn id="6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0"/>
                            </p:stCondLst>
                            <p:childTnLst>
                              <p:par>
                                <p:cTn id="70" presetID="1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1000"/>
                            </p:stCondLst>
                            <p:childTnLst>
                              <p:par>
                                <p:cTn id="73" presetID="42" presetClass="entr" presetSubtype="0" fill="hold" grpId="0" nodeType="after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8500"/>
                            </p:stCondLst>
                            <p:childTnLst>
                              <p:par>
                                <p:cTn id="79" presetID="42" presetClass="entr" presetSubtype="0" fill="hold" grpId="0" nodeType="afterEffect">
                                  <p:stCondLst>
                                    <p:cond delay="80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8500"/>
                            </p:stCondLst>
                            <p:childTnLst>
                              <p:par>
                                <p:cTn id="8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11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8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45" grpId="0" animBg="1"/>
      <p:bldP spid="5" grpId="0" animBg="1"/>
      <p:bldP spid="7" grpId="0" animBg="1"/>
      <p:bldP spid="9" grpId="0" animBg="1"/>
      <p:bldP spid="13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44" grpId="0"/>
      <p:bldP spid="49" grpId="0"/>
      <p:bldP spid="8" grpId="0" animBg="1"/>
      <p:bldP spid="12" grpId="0"/>
    </p:bldLst>
  </p:timing>
  <p:extLst mod="1">
    <p:ext uri="{E180D4A7-C9FB-4DFB-919C-405C955672EB}">
      <p14:showEvtLst xmlns:p14="http://schemas.microsoft.com/office/powerpoint/2010/main">
        <p14:playEvt time="1177" objId="2"/>
        <p14:playEvt time="14303" objId="5"/>
        <p14:stopEvt time="14388" objId="2"/>
        <p14:stopEvt time="25487" objId="5"/>
        <p14:playEvt time="25735" objId="6"/>
        <p14:stopEvt time="39379" objId="6"/>
        <p14:playEvt time="39983" objId="7"/>
        <p14:stopEvt time="54151" objId="7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2550" y="6275387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pic>
        <p:nvPicPr>
          <p:cNvPr id="6" name="Slide07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3258990" y="2302489"/>
            <a:ext cx="609600" cy="792403"/>
          </a:xfrm>
          <a:prstGeom prst="rect">
            <a:avLst/>
          </a:prstGeom>
        </p:spPr>
      </p:pic>
      <p:sp>
        <p:nvSpPr>
          <p:cNvPr id="11" name="Arredondar Retângulo em um Canto Diagonal 10"/>
          <p:cNvSpPr/>
          <p:nvPr/>
        </p:nvSpPr>
        <p:spPr>
          <a:xfrm>
            <a:off x="505397" y="1314517"/>
            <a:ext cx="11160000" cy="639747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9334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2400" b="1" dirty="0">
                <a:ln w="0"/>
                <a:solidFill>
                  <a:schemeClr val="tx1">
                    <a:lumMod val="85000"/>
                    <a:lumOff val="15000"/>
                  </a:schemeClr>
                </a:solidFill>
              </a:rPr>
              <a:t>F788 - Disponibilizar Aplicação "CDB\RDB PÓS com resgate automático" e "Poupa CDB" no IB e Mobile</a:t>
            </a:r>
            <a:endParaRPr lang="pt-BR" sz="2400" dirty="0"/>
          </a:p>
        </p:txBody>
      </p:sp>
      <p:sp>
        <p:nvSpPr>
          <p:cNvPr id="13" name="Retângulo 12"/>
          <p:cNvSpPr/>
          <p:nvPr/>
        </p:nvSpPr>
        <p:spPr>
          <a:xfrm>
            <a:off x="52550" y="-19476"/>
            <a:ext cx="5587200" cy="5450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2690191" y="3094892"/>
            <a:ext cx="371396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Mostrar status por camada de serviço</a:t>
            </a:r>
          </a:p>
          <a:p>
            <a:r>
              <a:rPr lang="pt-BR" dirty="0" smtClean="0"/>
              <a:t>Ex.:</a:t>
            </a:r>
          </a:p>
          <a:p>
            <a:r>
              <a:rPr lang="pt-BR" dirty="0" err="1" smtClean="0"/>
              <a:t>Backend</a:t>
            </a:r>
            <a:r>
              <a:rPr lang="pt-BR" dirty="0" smtClean="0"/>
              <a:t> </a:t>
            </a:r>
            <a:r>
              <a:rPr lang="pt-BR" dirty="0" smtClean="0"/>
              <a:t>– Entregue</a:t>
            </a:r>
          </a:p>
          <a:p>
            <a:r>
              <a:rPr lang="pt-BR" dirty="0" smtClean="0"/>
              <a:t>Integrações </a:t>
            </a:r>
            <a:r>
              <a:rPr lang="pt-BR" dirty="0" smtClean="0"/>
              <a:t>– Entregue</a:t>
            </a:r>
          </a:p>
          <a:p>
            <a:r>
              <a:rPr lang="pt-BR" dirty="0" smtClean="0"/>
              <a:t>IB PF – Entregue</a:t>
            </a:r>
          </a:p>
          <a:p>
            <a:r>
              <a:rPr lang="pt-BR" dirty="0" smtClean="0"/>
              <a:t>IB PJ – </a:t>
            </a:r>
            <a:r>
              <a:rPr lang="pt-BR" dirty="0" smtClean="0"/>
              <a:t>Em fase de Homologação</a:t>
            </a:r>
            <a:endParaRPr lang="pt-BR" dirty="0" smtClean="0"/>
          </a:p>
          <a:p>
            <a:r>
              <a:rPr lang="pt-BR" dirty="0" smtClean="0"/>
              <a:t>Mobile </a:t>
            </a:r>
            <a:r>
              <a:rPr lang="pt-BR" dirty="0" smtClean="0"/>
              <a:t>– Beta </a:t>
            </a:r>
            <a:r>
              <a:rPr lang="pt-BR" dirty="0" smtClean="0"/>
              <a:t>disponível</a:t>
            </a:r>
            <a:endParaRPr lang="pt-B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20841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728"/>
    </mc:Choice>
    <mc:Fallback xmlns="">
      <p:transition spd="slow" advTm="247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46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11" grpId="0" animBg="1"/>
    </p:bldLst>
  </p:timing>
  <p:extLst mod="1">
    <p:ext uri="{E180D4A7-C9FB-4DFB-919C-405C955672EB}">
      <p14:showEvtLst xmlns:p14="http://schemas.microsoft.com/office/powerpoint/2010/main">
        <p14:playEvt time="2624" objId="2"/>
        <p14:stopEvt time="17711" objId="2"/>
        <p14:playEvt time="17808" objId="5"/>
        <p14:stopEvt time="23775" objId="5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6198960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sp>
        <p:nvSpPr>
          <p:cNvPr id="45" name="Arredondar Retângulo em um Canto Diagonal 44"/>
          <p:cNvSpPr/>
          <p:nvPr/>
        </p:nvSpPr>
        <p:spPr>
          <a:xfrm>
            <a:off x="505397" y="1314517"/>
            <a:ext cx="11160000" cy="639747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2400" b="1" dirty="0">
                <a:solidFill>
                  <a:schemeClr val="tx1"/>
                </a:solidFill>
              </a:rPr>
              <a:t>F1404 - Restrições de Crédito</a:t>
            </a:r>
            <a:endParaRPr lang="pt-BR" sz="2200" b="1" dirty="0">
              <a:solidFill>
                <a:schemeClr val="tx1"/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52550" y="-19476"/>
            <a:ext cx="5587200" cy="5450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pic>
        <p:nvPicPr>
          <p:cNvPr id="8" name="Slide0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614031" y="2165263"/>
            <a:ext cx="609600" cy="609600"/>
          </a:xfrm>
          <a:prstGeom prst="rect">
            <a:avLst/>
          </a:prstGeom>
        </p:spPr>
      </p:pic>
      <p:sp>
        <p:nvSpPr>
          <p:cNvPr id="2" name="CaixaDeTexto 1"/>
          <p:cNvSpPr txBox="1"/>
          <p:nvPr/>
        </p:nvSpPr>
        <p:spPr>
          <a:xfrm>
            <a:off x="4823791" y="4081670"/>
            <a:ext cx="1662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Ver com Francis</a:t>
            </a:r>
            <a:endParaRPr lang="pt-B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13160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 advTm="40000"/>
    </mc:Choice>
    <mc:Fallback xmlns="">
      <p:transition spd="slow" advTm="4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82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45" grpId="0" animBg="1"/>
    </p:bldLst>
  </p:timing>
  <p:extLst mod="1">
    <p:ext uri="{E180D4A7-C9FB-4DFB-919C-405C955672EB}">
      <p14:showEvtLst xmlns:p14="http://schemas.microsoft.com/office/powerpoint/2010/main">
        <p14:playEvt time="1177" objId="2"/>
        <p14:playEvt time="14303" objId="5"/>
        <p14:stopEvt time="14388" objId="2"/>
        <p14:stopEvt time="25487" objId="5"/>
        <p14:playEvt time="25735" objId="6"/>
        <p14:stopEvt time="39379" objId="6"/>
        <p14:playEvt time="39983" objId="7"/>
        <p14:stopEvt time="54151" objId="7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6198960"/>
            <a:ext cx="2422444" cy="582613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06320" y="440431"/>
            <a:ext cx="3226997" cy="724926"/>
          </a:xfrm>
          <a:prstGeom prst="rect">
            <a:avLst/>
          </a:prstGeom>
        </p:spPr>
      </p:pic>
      <p:sp>
        <p:nvSpPr>
          <p:cNvPr id="45" name="Arredondar Retângulo em um Canto Diagonal 44"/>
          <p:cNvSpPr/>
          <p:nvPr/>
        </p:nvSpPr>
        <p:spPr>
          <a:xfrm>
            <a:off x="505397" y="1314517"/>
            <a:ext cx="11160000" cy="639747"/>
          </a:xfrm>
          <a:prstGeom prst="round2Diag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defTabSz="12890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pt-BR" sz="2400" b="1" dirty="0">
                <a:solidFill>
                  <a:schemeClr val="tx1"/>
                </a:solidFill>
              </a:rPr>
              <a:t>F1404 - Restrições de Crédito</a:t>
            </a:r>
            <a:endParaRPr lang="pt-BR" sz="2200" b="1" dirty="0">
              <a:solidFill>
                <a:schemeClr val="tx1"/>
              </a:solidFill>
            </a:endParaRPr>
          </a:p>
        </p:txBody>
      </p:sp>
      <p:sp>
        <p:nvSpPr>
          <p:cNvPr id="10" name="Retângulo 9"/>
          <p:cNvSpPr/>
          <p:nvPr/>
        </p:nvSpPr>
        <p:spPr>
          <a:xfrm>
            <a:off x="52550" y="-19476"/>
            <a:ext cx="5587200" cy="54508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ts val="4400"/>
              </a:lnSpc>
            </a:pPr>
            <a:r>
              <a:rPr lang="pt-BR" sz="3600" b="1" kern="1000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Clientes e </a:t>
            </a:r>
            <a:r>
              <a:rPr lang="pt-BR" sz="3600" b="1" kern="1000" cap="none" dirty="0">
                <a:ln w="0"/>
                <a:solidFill>
                  <a:schemeClr val="bg1"/>
                </a:solidFill>
                <a:effectLst>
                  <a:outerShdw blurRad="38100" dist="38100" dir="2700000" algn="tl" rotWithShape="0">
                    <a:schemeClr val="dk1">
                      <a:alpha val="39000"/>
                    </a:schemeClr>
                  </a:outerShdw>
                </a:effectLst>
                <a:ea typeface="Arial Unicode MS" panose="020B0604020202020204" pitchFamily="34" charset="-128"/>
                <a:cs typeface="Arial" panose="020B0604020202020204" pitchFamily="34" charset="0"/>
              </a:rPr>
              <a:t>Financeiro</a:t>
            </a:r>
          </a:p>
        </p:txBody>
      </p:sp>
      <p:pic>
        <p:nvPicPr>
          <p:cNvPr id="8" name="Slide05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614031" y="2165263"/>
            <a:ext cx="609600" cy="609600"/>
          </a:xfrm>
          <a:prstGeom prst="rect">
            <a:avLst/>
          </a:prstGeom>
        </p:spPr>
      </p:pic>
      <p:sp>
        <p:nvSpPr>
          <p:cNvPr id="2" name="CaixaDeTexto 1"/>
          <p:cNvSpPr txBox="1"/>
          <p:nvPr/>
        </p:nvSpPr>
        <p:spPr>
          <a:xfrm>
            <a:off x="4823791" y="4081670"/>
            <a:ext cx="16621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Ver com Francis</a:t>
            </a:r>
            <a:endParaRPr lang="pt-BR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10194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250" advTm="40000"/>
    </mc:Choice>
    <mc:Fallback xmlns="">
      <p:transition spd="slow" advTm="4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382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45" grpId="0" animBg="1"/>
    </p:bldLst>
  </p:timing>
  <p:extLst mod="1">
    <p:ext uri="{E180D4A7-C9FB-4DFB-919C-405C955672EB}">
      <p14:showEvtLst xmlns:p14="http://schemas.microsoft.com/office/powerpoint/2010/main">
        <p14:playEvt time="1177" objId="2"/>
        <p14:playEvt time="14303" objId="5"/>
        <p14:stopEvt time="14388" objId="2"/>
        <p14:stopEvt time="25487" objId="5"/>
        <p14:playEvt time="25735" objId="6"/>
        <p14:stopEvt time="39379" objId="6"/>
        <p14:playEvt time="39983" objId="7"/>
        <p14:stopEvt time="54151" objId="7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/>
          <p:cNvSpPr>
            <a:spLocks noGrp="1"/>
          </p:cNvSpPr>
          <p:nvPr>
            <p:ph type="ctrTitle"/>
          </p:nvPr>
        </p:nvSpPr>
        <p:spPr>
          <a:xfrm>
            <a:off x="1502983" y="4296484"/>
            <a:ext cx="9144000" cy="2387600"/>
          </a:xfrm>
        </p:spPr>
        <p:txBody>
          <a:bodyPr>
            <a:noAutofit/>
          </a:bodyPr>
          <a:lstStyle/>
          <a:p>
            <a:r>
              <a:rPr lang="pt-BR" sz="7200" b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  <a:t/>
            </a:r>
            <a:br>
              <a:rPr lang="pt-BR" sz="7200" b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</a:br>
            <a:r>
              <a:rPr lang="pt-BR" sz="7200" b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  <a:t/>
            </a:r>
            <a:br>
              <a:rPr lang="pt-BR" sz="7200" b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</a:br>
            <a:r>
              <a:rPr lang="pt-BR" sz="7200" b="1" spc="50" dirty="0" smtClean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  <a:t>ARDES</a:t>
            </a:r>
            <a:r>
              <a:rPr lang="pt-BR" sz="7200" b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  <a:t/>
            </a:r>
            <a:br>
              <a:rPr lang="pt-BR" sz="7200" b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</a:br>
            <a:r>
              <a:rPr lang="pt-BR" sz="7200" b="1" spc="50" dirty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  <a:t>Clientes e </a:t>
            </a:r>
            <a:r>
              <a:rPr lang="pt-BR" sz="7200" b="1" spc="50" dirty="0" smtClean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  <a:t>Financeiros</a:t>
            </a:r>
            <a:endParaRPr lang="pt-BR" sz="7200" b="1" spc="50" dirty="0">
              <a:ln w="0"/>
              <a:solidFill>
                <a:schemeClr val="bg1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+mn-lt"/>
            </a:endParaRPr>
          </a:p>
        </p:txBody>
      </p:sp>
      <p:sp>
        <p:nvSpPr>
          <p:cNvPr id="3" name="Título 1"/>
          <p:cNvSpPr txBox="1">
            <a:spLocks/>
          </p:cNvSpPr>
          <p:nvPr/>
        </p:nvSpPr>
        <p:spPr>
          <a:xfrm>
            <a:off x="1560790" y="693687"/>
            <a:ext cx="9144000" cy="116091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7200" b="1" spc="50" dirty="0" smtClean="0">
                <a:ln w="0"/>
                <a:solidFill>
                  <a:schemeClr val="bg1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  <a:latin typeface="+mn-lt"/>
              </a:rPr>
              <a:t>Obrigado!</a:t>
            </a:r>
            <a:endParaRPr lang="pt-BR" sz="7200" b="1" spc="50" dirty="0">
              <a:ln w="0"/>
              <a:solidFill>
                <a:schemeClr val="bg1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  <a:latin typeface="+mn-lt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18099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009">
        <p:sndAc>
          <p:stSnd>
            <p:snd r:embed="rId4" name="applause.wav"/>
          </p:stSnd>
        </p:sndAc>
      </p:transition>
    </mc:Choice>
    <mc:Fallback xmlns="">
      <p:transition spd="slow" advTm="7009">
        <p:sndAc>
          <p:stSnd>
            <p:snd r:embed="rId6" name="applause.wav"/>
          </p:stSnd>
        </p:sndAc>
      </p:transition>
    </mc:Fallback>
  </mc:AlternateContent>
  <p:timing>
    <p:tnLst>
      <p:par>
        <p:cTn id="1" dur="indefinite" restart="never" nodeType="tmRoot"/>
      </p:par>
    </p:tnLst>
  </p:timing>
  <p:extLst mod="1">
    <p:ext uri="{E180D4A7-C9FB-4DFB-919C-405C955672EB}">
      <p14:showEvtLst xmlns:p14="http://schemas.microsoft.com/office/powerpoint/2010/main">
        <p14:playEvt time="1473" objId="2"/>
        <p14:stopEvt time="6807" objId="2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3.1|11.4|14.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15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3.1|11.4|14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|13.1|11.4|14.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"/>
</p:tagLst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8346</TotalTime>
  <Words>1101</Words>
  <Application>Microsoft Office PowerPoint</Application>
  <PresentationFormat>Widescreen</PresentationFormat>
  <Paragraphs>171</Paragraphs>
  <Slides>9</Slides>
  <Notes>9</Notes>
  <HiddenSlides>0</HiddenSlides>
  <MMClips>5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6" baseType="lpstr">
      <vt:lpstr>Arial Unicode MS</vt:lpstr>
      <vt:lpstr>Arial</vt:lpstr>
      <vt:lpstr>Calibri</vt:lpstr>
      <vt:lpstr>Calibri Light</vt:lpstr>
      <vt:lpstr>Courier New</vt:lpstr>
      <vt:lpstr>Wingdings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  ARDES Clientes e Financeiros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Dayse Cristiane Bezerra Correia</dc:creator>
  <cp:lastModifiedBy>Carlos Magno de França Veiga</cp:lastModifiedBy>
  <cp:revision>184</cp:revision>
  <dcterms:modified xsi:type="dcterms:W3CDTF">2019-07-04T20:19:46Z</dcterms:modified>
</cp:coreProperties>
</file>